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70" r:id="rId2"/>
    <p:sldId id="373" r:id="rId3"/>
    <p:sldId id="378" r:id="rId4"/>
    <p:sldId id="379" r:id="rId5"/>
    <p:sldId id="380" r:id="rId6"/>
    <p:sldId id="381" r:id="rId7"/>
    <p:sldId id="377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</p:sldIdLst>
  <p:sldSz cx="9902825" cy="685800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33">
          <p15:clr>
            <a:srgbClr val="A4A3A4"/>
          </p15:clr>
        </p15:guide>
        <p15:guide id="2" pos="24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5"/>
    <p:restoredTop sz="94694"/>
  </p:normalViewPr>
  <p:slideViewPr>
    <p:cSldViewPr snapToGrid="0">
      <p:cViewPr varScale="1">
        <p:scale>
          <a:sx n="121" d="100"/>
          <a:sy n="121" d="100"/>
        </p:scale>
        <p:origin x="1536" y="176"/>
      </p:cViewPr>
      <p:guideLst>
        <p:guide orient="horz" pos="3333"/>
        <p:guide pos="24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-304" y="-10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358E9869-3FFC-3364-11C5-107D2F881F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D114C936-68C0-B37C-3EA4-FEFF631FF82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6" name="Rectangle 4">
            <a:extLst>
              <a:ext uri="{FF2B5EF4-FFF2-40B4-BE49-F238E27FC236}">
                <a16:creationId xmlns:a16="http://schemas.microsoft.com/office/drawing/2014/main" id="{3F98E365-57FF-A632-982D-61A2EF107E4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7" name="Rectangle 5">
            <a:extLst>
              <a:ext uri="{FF2B5EF4-FFF2-40B4-BE49-F238E27FC236}">
                <a16:creationId xmlns:a16="http://schemas.microsoft.com/office/drawing/2014/main" id="{88C3ED7B-C460-F9E2-002D-65905FBCE76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DBF9175D-CFA7-4B4D-98F2-07E39F4A3727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5DFF115-0F26-928E-9AD6-4E005A5706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FC86EE3-BFF0-5C12-C937-0ABD37A8068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8E3F273-E928-095E-C1AF-F4C4CE667807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2701925" y="533400"/>
            <a:ext cx="3740150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8E8EE7D6-C018-AF25-8C04-5B093C994E7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76600"/>
            <a:ext cx="6705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71DB682A-88D8-482B-BF0C-9AE97DD0143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62A19E73-F42E-9E3D-E0DA-EE0C43493E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8C5F9A1F-E4AE-5148-926E-71CD3F16F28F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38B39950-3B91-9EC2-4C16-C505E9D579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33B99A13-5FCE-89E7-8AD2-7A02FB422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B074B36C-DA6C-8409-E984-DA67388E6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CAD9902E-6DAB-FB44-812A-403E11084BA9}" type="slidenum">
              <a:rPr lang="de-CH" altLang="en-US" sz="1200" smtClean="0">
                <a:latin typeface="Times" charset="0"/>
              </a:rPr>
              <a:pPr/>
              <a:t>8</a:t>
            </a:fld>
            <a:endParaRPr lang="de-CH" alt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2CDE64F7-64B0-E888-4676-F3F66B450B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E4D3D0E6-4202-C3B9-C771-1F1BCF7CF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DBB91194-B16A-C9FE-299E-EB4374329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4872933F-FC54-E347-B70E-BB467A32E4C5}" type="slidenum">
              <a:rPr lang="de-CH" altLang="en-US" sz="1200" smtClean="0">
                <a:latin typeface="Times" charset="0"/>
              </a:rPr>
              <a:pPr/>
              <a:t>9</a:t>
            </a:fld>
            <a:endParaRPr lang="de-CH" altLang="en-US" sz="120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16925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1025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60160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795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263" y="274638"/>
            <a:ext cx="2227262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256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115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741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2384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9913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600200"/>
            <a:ext cx="437991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168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653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266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34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644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5620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69A6BEF6-913E-49E7-4BF4-BA9DE414D2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409700" cy="6858000"/>
          </a:xfrm>
          <a:prstGeom prst="rect">
            <a:avLst/>
          </a:prstGeom>
          <a:gradFill rotWithShape="0">
            <a:gsLst>
              <a:gs pos="0">
                <a:srgbClr val="FFCB1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1027" name="Picture 10" descr="IFM_blue.jpg                                                   00031B6BMacintosh HD                   B746CC0A:">
            <a:extLst>
              <a:ext uri="{FF2B5EF4-FFF2-40B4-BE49-F238E27FC236}">
                <a16:creationId xmlns:a16="http://schemas.microsoft.com/office/drawing/2014/main" id="{FF068B89-8EF9-83FD-CDA0-080026DCCF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CEE7EE"/>
              </a:clrFrom>
              <a:clrTo>
                <a:srgbClr val="CEE7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" b="2296"/>
          <a:stretch>
            <a:fillRect/>
          </a:stretch>
        </p:blipFill>
        <p:spPr bwMode="auto">
          <a:xfrm>
            <a:off x="79375" y="115888"/>
            <a:ext cx="8239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2" descr="mn.gif                                                         0000565DExtra                          BF31C3C3:">
            <a:extLst>
              <a:ext uri="{FF2B5EF4-FFF2-40B4-BE49-F238E27FC236}">
                <a16:creationId xmlns:a16="http://schemas.microsoft.com/office/drawing/2014/main" id="{F48393A7-159E-3D4F-549A-1CB6651E63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12713"/>
            <a:ext cx="6461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" name="Text Box 14">
            <a:extLst>
              <a:ext uri="{FF2B5EF4-FFF2-40B4-BE49-F238E27FC236}">
                <a16:creationId xmlns:a16="http://schemas.microsoft.com/office/drawing/2014/main" id="{3380824F-4551-5ADC-ED89-55B0FEE88581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-5400000">
            <a:off x="-2191543" y="3347244"/>
            <a:ext cx="5167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Guerino Mazzola (Spring 2024</a:t>
            </a:r>
            <a:r>
              <a:rPr lang="de-DE" altLang="en-US" sz="1200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©</a:t>
            </a: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): </a:t>
            </a:r>
            <a:r>
              <a:rPr lang="de-DE" altLang="en-US" sz="1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Theory </a:t>
            </a:r>
            <a:b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1200" i="1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tov22NtCMC4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hadACBHTcsM&amp;t=216s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30E7B043-EF96-3CCF-BCE0-9EE276986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049338"/>
            <a:ext cx="72358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VIII	The Second Dimension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(Fr Mar 01) 	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400" dirty="0">
              <a:latin typeface="Times-Rom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0C2B1AFC-274E-7731-0051-009AA5DC9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049338"/>
            <a:ext cx="7529513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VIII.3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Singer‘s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Body</a:t>
            </a:r>
          </a:p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Matt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Rahaim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(U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M), Marc Leman (U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Ghent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</a:t>
            </a:r>
            <a:endParaRPr lang="de-DE" altLang="en-US" sz="2400" dirty="0">
              <a:latin typeface="Times-Rom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A897F800-C307-C832-AFC5-131629A0A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1049338"/>
            <a:ext cx="87471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VIII.3.1 Matt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Rahaim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Singer‘s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Body</a:t>
            </a:r>
          </a:p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in Hindustani Music</a:t>
            </a:r>
          </a:p>
          <a:p>
            <a:pPr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his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book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>
              <a:spcBef>
                <a:spcPct val="50000"/>
              </a:spcBef>
              <a:defRPr/>
            </a:pP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Musicking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Bodies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Voice in Hindustani Music</a:t>
            </a:r>
          </a:p>
          <a:p>
            <a:pPr marL="0">
              <a:spcBef>
                <a:spcPct val="50000"/>
              </a:spcBef>
              <a:defRPr/>
            </a:pPr>
            <a:endParaRPr lang="de-DE" altLang="en-US" i="1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see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also Chapter 85 in 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Topos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Music.</a:t>
            </a:r>
            <a:endParaRPr lang="de-DE" altLang="en-US" sz="2400" dirty="0">
              <a:latin typeface="Times-Rom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C8AD4283-E0CB-DDAE-8781-24717BA61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049338"/>
            <a:ext cx="72358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Mariah Carey 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Vision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Love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(1990)</a:t>
            </a:r>
          </a:p>
          <a:p>
            <a:pPr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</a:t>
            </a:r>
            <a:r>
              <a:rPr lang="de-DE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hlinkClick r:id="rId2"/>
              </a:rPr>
              <a:t>Youtube</a:t>
            </a:r>
            <a:endParaRPr lang="de-DE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024F2CFB-25E1-1953-B6B2-6E3734E7A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88" y="2381250"/>
            <a:ext cx="8267700" cy="293211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D67BEF4D-01B6-1514-413E-065CA9F82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65100"/>
            <a:ext cx="72358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Amir Khan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Raga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Rageshiri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phrase</a:t>
            </a:r>
            <a:r>
              <a:rPr lang="de-DE" alt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1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hlinkClick r:id="rId2"/>
              </a:rPr>
              <a:t>Youtube</a:t>
            </a:r>
            <a:r>
              <a:rPr lang="de-DE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another</a:t>
            </a:r>
            <a:r>
              <a:rPr lang="de-DE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Raga</a:t>
            </a:r>
            <a:r>
              <a:rPr lang="de-DE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by</a:t>
            </a:r>
            <a:r>
              <a:rPr lang="de-DE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Amir Khan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0263F-433C-3197-0E9C-E2A2D3CAB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238" y="1354138"/>
            <a:ext cx="6264275" cy="391795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680C0F-4F5F-52FD-441B-3CC89F8B25E7}"/>
              </a:ext>
            </a:extLst>
          </p:cNvPr>
          <p:cNvSpPr txBox="1"/>
          <p:nvPr/>
        </p:nvSpPr>
        <p:spPr>
          <a:xfrm>
            <a:off x="2076450" y="5503863"/>
            <a:ext cx="7642225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50800" dist="38100" dir="2700000" algn="tl" rotWithShape="0">
                    <a:srgbClr val="FFFFFF"/>
                  </a:outerShdw>
                </a:effectLst>
              </a:rPr>
              <a:t>The melody and the hands move in different and </a:t>
            </a:r>
          </a:p>
          <a:p>
            <a:pPr>
              <a:defRPr/>
            </a:pPr>
            <a:r>
              <a:rPr lang="en-US" dirty="0">
                <a:effectLst>
                  <a:outerShdw blurRad="50800" dist="38100" dir="2700000" algn="tl" rotWithShape="0">
                    <a:srgbClr val="FFFFFF"/>
                  </a:outerShdw>
                </a:effectLst>
              </a:rPr>
              <a:t>autonomous ways.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uiExpand="1" build="p" autoUpdateAnimBg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E812E530-0321-FDBD-A374-BD440A47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58788"/>
            <a:ext cx="87471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marL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VIII.3.2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ontological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interpretation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Raga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singing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artist‘s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singing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body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 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This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shared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by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Rhaim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Leman,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it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claims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that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singer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creates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new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„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body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“,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which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neither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physical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body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nor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body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instruments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singing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body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Cartesian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terms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neither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res</a:t>
            </a: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cogitans</a:t>
            </a: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nor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res</a:t>
            </a: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extensa</a:t>
            </a: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It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neither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subjective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nor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objective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In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linguistics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second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person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become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subject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research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I,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		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subject</a:t>
            </a:r>
            <a:endParaRPr lang="de-DE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You</a:t>
            </a:r>
            <a:r>
              <a:rPr lang="de-DE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		???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He,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she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it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they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object</a:t>
            </a:r>
            <a:endParaRPr lang="de-DE" altLang="en-US" sz="2400" dirty="0">
              <a:latin typeface="Times-Rom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37A8BD44-35B3-7F99-545D-7B437DAD8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58788"/>
            <a:ext cx="5072063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marL="0"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In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linguistics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second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person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become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subject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research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Dialogical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dimension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Martin Buber was an Austrian-born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philosopher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best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known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for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his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philosophy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of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dialogue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, a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religious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existentialism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centered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on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the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distinction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between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the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I-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Thou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relationship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and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the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I-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It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relationship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. </a:t>
            </a:r>
            <a:r>
              <a:rPr lang="de-DE" altLang="en-US" sz="2400" i="1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Ich und Du 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(1923)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FA717F2-1473-5E30-57B5-EC6FD7301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038" y="711200"/>
            <a:ext cx="2279650" cy="365125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uiExpand="1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ADC0CEC1-8278-69D2-74BB-46AFFF7B0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58788"/>
            <a:ext cx="329247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marL="0">
              <a:spcBef>
                <a:spcPct val="50000"/>
              </a:spcBef>
              <a:defRPr/>
            </a:pPr>
            <a:endParaRPr lang="de-DE" altLang="en-US" sz="2400" dirty="0">
              <a:effectLst>
                <a:outerShdw blurRad="50800" dist="38100" dir="2700000" algn="tl" rotWithShape="0">
                  <a:srgbClr val="FFFFFF"/>
                </a:outerShdw>
              </a:effectLst>
              <a:latin typeface="Times-Roman" pitchFamily="2" charset="0"/>
            </a:endParaRP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Mother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and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child</a:t>
            </a:r>
            <a:endParaRPr lang="de-DE" altLang="en-US" sz="2400" dirty="0">
              <a:effectLst>
                <a:outerShdw blurRad="50800" dist="38100" dir="2700000" algn="tl" rotWithShape="0">
                  <a:srgbClr val="FFFFFF"/>
                </a:outerShdw>
              </a:effectLst>
              <a:latin typeface="Times-Roman" pitchFamily="2" charset="0"/>
            </a:endParaRPr>
          </a:p>
          <a:p>
            <a:pPr marL="0">
              <a:spcBef>
                <a:spcPct val="50000"/>
              </a:spcBef>
              <a:defRPr/>
            </a:pPr>
            <a:endParaRPr lang="de-DE" altLang="en-US" sz="2400" dirty="0">
              <a:effectLst>
                <a:outerShdw blurRad="50800" dist="38100" dir="2700000" algn="tl" rotWithShape="0">
                  <a:srgbClr val="FFFFFF"/>
                </a:outerShdw>
              </a:effectLst>
              <a:latin typeface="Times-Roman" pitchFamily="2" charset="0"/>
            </a:endParaRPr>
          </a:p>
          <a:p>
            <a:pPr marL="0">
              <a:spcBef>
                <a:spcPct val="50000"/>
              </a:spcBef>
              <a:defRPr/>
            </a:pPr>
            <a:endParaRPr lang="de-DE" altLang="en-US" sz="2400" dirty="0">
              <a:effectLst>
                <a:outerShdw blurRad="50800" dist="38100" dir="2700000" algn="tl" rotWithShape="0">
                  <a:srgbClr val="FFFFFF"/>
                </a:outerShdw>
              </a:effectLst>
              <a:latin typeface="Times-Roman" pitchFamily="2" charset="0"/>
            </a:endParaRP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love</a:t>
            </a:r>
            <a:endParaRPr lang="de-DE" altLang="en-US" sz="2400" dirty="0">
              <a:effectLst>
                <a:outerShdw blurRad="50800" dist="38100" dir="2700000" algn="tl" rotWithShape="0">
                  <a:srgbClr val="FFFFFF"/>
                </a:outerShdw>
              </a:effectLst>
              <a:latin typeface="Times-Roman" pitchFamily="2" charset="0"/>
            </a:endParaRPr>
          </a:p>
          <a:p>
            <a:pPr marL="0">
              <a:spcBef>
                <a:spcPct val="50000"/>
              </a:spcBef>
              <a:defRPr/>
            </a:pPr>
            <a:endParaRPr lang="de-DE" altLang="en-US" sz="2400" dirty="0">
              <a:effectLst>
                <a:outerShdw blurRad="50800" dist="38100" dir="2700000" algn="tl" rotWithShape="0">
                  <a:srgbClr val="FFFFFF"/>
                </a:outerShdw>
              </a:effectLst>
              <a:latin typeface="Times-Roman" pitchFamily="2" charset="0"/>
            </a:endParaRPr>
          </a:p>
          <a:p>
            <a:pPr marL="0">
              <a:spcBef>
                <a:spcPct val="50000"/>
              </a:spcBef>
              <a:defRPr/>
            </a:pPr>
            <a:endParaRPr lang="de-DE" altLang="en-US" sz="2400" dirty="0">
              <a:effectLst>
                <a:outerShdw blurRad="50800" dist="38100" dir="2700000" algn="tl" rotWithShape="0">
                  <a:srgbClr val="FFFFFF"/>
                </a:outerShdw>
              </a:effectLst>
              <a:latin typeface="Times-Roman" pitchFamily="2" charset="0"/>
            </a:endParaRPr>
          </a:p>
          <a:p>
            <a:pPr marL="0">
              <a:spcBef>
                <a:spcPct val="50000"/>
              </a:spcBef>
              <a:defRPr/>
            </a:pPr>
            <a:endParaRPr lang="de-DE" altLang="en-US" sz="2400" dirty="0">
              <a:effectLst>
                <a:outerShdw blurRad="50800" dist="38100" dir="2700000" algn="tl" rotWithShape="0">
                  <a:srgbClr val="FFFFFF"/>
                </a:outerShdw>
              </a:effectLst>
              <a:latin typeface="Times-Roman" pitchFamily="2" charset="0"/>
            </a:endParaRP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opposition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to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idealistic</a:t>
            </a:r>
            <a:r>
              <a:rPr lang="de-DE" altLang="en-US" sz="24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 ego-</a:t>
            </a:r>
            <a:r>
              <a:rPr lang="de-DE" altLang="en-US" sz="24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-Roman" pitchFamily="2" charset="0"/>
              </a:rPr>
              <a:t>philosophy</a:t>
            </a:r>
            <a:endParaRPr lang="de-DE" altLang="en-US" sz="2400" dirty="0">
              <a:effectLst>
                <a:outerShdw blurRad="50800" dist="38100" dir="2700000" algn="tl" rotWithShape="0">
                  <a:srgbClr val="FFFFFF"/>
                </a:outerShdw>
              </a:effectLst>
              <a:latin typeface="Times-Roman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963886-1FB9-EDE1-63F6-AF8E8B0DFA5F}"/>
              </a:ext>
            </a:extLst>
          </p:cNvPr>
          <p:cNvGrpSpPr>
            <a:grpSpLocks/>
          </p:cNvGrpSpPr>
          <p:nvPr/>
        </p:nvGrpSpPr>
        <p:grpSpPr bwMode="auto">
          <a:xfrm>
            <a:off x="3497263" y="347663"/>
            <a:ext cx="5832475" cy="1819275"/>
            <a:chOff x="3496962" y="331325"/>
            <a:chExt cx="5832389" cy="1818749"/>
          </a:xfrm>
        </p:grpSpPr>
        <p:pic>
          <p:nvPicPr>
            <p:cNvPr id="21513" name="Picture 3" descr="A person holding a baby&#10;&#10;Description automatically generated with medium confidence">
              <a:extLst>
                <a:ext uri="{FF2B5EF4-FFF2-40B4-BE49-F238E27FC236}">
                  <a16:creationId xmlns:a16="http://schemas.microsoft.com/office/drawing/2014/main" id="{579F3988-A0B3-B2B6-1AFE-5178AF351D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56" r="5528"/>
            <a:stretch>
              <a:fillRect/>
            </a:stretch>
          </p:blipFill>
          <p:spPr bwMode="auto">
            <a:xfrm>
              <a:off x="6035984" y="331327"/>
              <a:ext cx="3293367" cy="1818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F2E32C6C-6F27-BAD0-4FB3-D4AEDD88B5B6}"/>
                </a:ext>
              </a:extLst>
            </p:cNvPr>
            <p:cNvSpPr/>
            <p:nvPr/>
          </p:nvSpPr>
          <p:spPr bwMode="auto">
            <a:xfrm rot="16200000">
              <a:off x="3856774" y="-28487"/>
              <a:ext cx="1818749" cy="2538375"/>
            </a:xfrm>
            <a:prstGeom prst="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</a:schemeClr>
                </a:gs>
                <a:gs pos="4500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Math1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9A56DC-BB1D-8BD0-6BF5-50272394FF5F}"/>
              </a:ext>
            </a:extLst>
          </p:cNvPr>
          <p:cNvGrpSpPr>
            <a:grpSpLocks/>
          </p:cNvGrpSpPr>
          <p:nvPr/>
        </p:nvGrpSpPr>
        <p:grpSpPr bwMode="auto">
          <a:xfrm>
            <a:off x="2001838" y="2422525"/>
            <a:ext cx="7327900" cy="2195513"/>
            <a:chOff x="2001796" y="2422093"/>
            <a:chExt cx="7327554" cy="2195579"/>
          </a:xfrm>
        </p:grpSpPr>
        <p:pic>
          <p:nvPicPr>
            <p:cNvPr id="21511" name="Picture 5" descr="Two people holding hands&#10;&#10;Description automatically generated with medium confidence">
              <a:extLst>
                <a:ext uri="{FF2B5EF4-FFF2-40B4-BE49-F238E27FC236}">
                  <a16:creationId xmlns:a16="http://schemas.microsoft.com/office/drawing/2014/main" id="{3FA66F60-04EA-ACC0-E6EC-7F4D6A63A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5984" y="2422095"/>
              <a:ext cx="3293366" cy="2195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D8D7E6C7-5739-F9F6-C6D1-39A3661C68A8}"/>
                </a:ext>
              </a:extLst>
            </p:cNvPr>
            <p:cNvSpPr/>
            <p:nvPr/>
          </p:nvSpPr>
          <p:spPr bwMode="auto">
            <a:xfrm rot="16200000">
              <a:off x="2920830" y="1503059"/>
              <a:ext cx="2195579" cy="4033647"/>
            </a:xfrm>
            <a:prstGeom prst="triangle">
              <a:avLst>
                <a:gd name="adj" fmla="val 78703"/>
              </a:avLst>
            </a:prstGeom>
            <a:gradFill>
              <a:gsLst>
                <a:gs pos="0">
                  <a:srgbClr val="53575A"/>
                </a:gs>
                <a:gs pos="1000">
                  <a:schemeClr val="accent1">
                    <a:lumMod val="45000"/>
                    <a:lumOff val="55000"/>
                  </a:schemeClr>
                </a:gs>
                <a:gs pos="45000">
                  <a:schemeClr val="accent1">
                    <a:lumMod val="45000"/>
                    <a:lumOff val="55000"/>
                  </a:schemeClr>
                </a:gs>
                <a:gs pos="100000">
                  <a:srgbClr val="76590A"/>
                </a:gs>
              </a:gsLst>
              <a:lin ang="78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Math1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06223E-46E4-3478-996D-991117C2A907}"/>
              </a:ext>
            </a:extLst>
          </p:cNvPr>
          <p:cNvGrpSpPr>
            <a:grpSpLocks/>
          </p:cNvGrpSpPr>
          <p:nvPr/>
        </p:nvGrpSpPr>
        <p:grpSpPr bwMode="auto">
          <a:xfrm>
            <a:off x="4135438" y="4751388"/>
            <a:ext cx="4049712" cy="1939925"/>
            <a:chOff x="4135517" y="4751928"/>
            <a:chExt cx="4050089" cy="1940012"/>
          </a:xfrm>
        </p:grpSpPr>
        <p:pic>
          <p:nvPicPr>
            <p:cNvPr id="21509" name="Picture 7" descr="Text, timeline&#10;&#10;Description automatically generated with medium confidence">
              <a:extLst>
                <a:ext uri="{FF2B5EF4-FFF2-40B4-BE49-F238E27FC236}">
                  <a16:creationId xmlns:a16="http://schemas.microsoft.com/office/drawing/2014/main" id="{D4BA8F95-CEDB-0437-6A00-77CC1E787B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6" t="36937" r="62366" b="3964"/>
            <a:stretch>
              <a:fillRect/>
            </a:stretch>
          </p:blipFill>
          <p:spPr bwMode="auto">
            <a:xfrm>
              <a:off x="6789745" y="4751929"/>
              <a:ext cx="1395861" cy="1940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9B42B78E-C301-A3C7-A4FB-573054834CA9}"/>
                </a:ext>
              </a:extLst>
            </p:cNvPr>
            <p:cNvSpPr/>
            <p:nvPr/>
          </p:nvSpPr>
          <p:spPr bwMode="auto">
            <a:xfrm rot="16200000">
              <a:off x="4534062" y="4353383"/>
              <a:ext cx="1893972" cy="2691062"/>
            </a:xfrm>
            <a:prstGeom prst="triangle">
              <a:avLst>
                <a:gd name="adj" fmla="val 81251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">
                  <a:schemeClr val="accent1">
                    <a:lumMod val="45000"/>
                    <a:lumOff val="55000"/>
                  </a:schemeClr>
                </a:gs>
                <a:gs pos="45000">
                  <a:schemeClr val="accent1">
                    <a:lumMod val="45000"/>
                    <a:lumOff val="55000"/>
                  </a:schemeClr>
                </a:gs>
                <a:gs pos="100000">
                  <a:srgbClr val="AEDDF7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Math1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5D280DE6-6067-4470-676E-CD63E10C2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58788"/>
            <a:ext cx="87471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marL="0">
              <a:spcBef>
                <a:spcPct val="50000"/>
              </a:spcBef>
              <a:defRPr/>
            </a:pP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singing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body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 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This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gestural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existence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dialogical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type a „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thou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 (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you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</a:t>
            </a:r>
            <a:endParaRPr lang="de-DE" altLang="en-US" sz="2400" i="1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>
              <a:spcBef>
                <a:spcPct val="50000"/>
              </a:spcBef>
              <a:defRPr/>
            </a:pP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It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neither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subjective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nor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objective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Question</a:t>
            </a:r>
            <a:r>
              <a:rPr lang="de-DE" alt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</a:p>
          <a:p>
            <a:pPr marL="0">
              <a:spcBef>
                <a:spcPct val="50000"/>
              </a:spcBef>
              <a:defRPr/>
            </a:pPr>
            <a:r>
              <a:rPr lang="de-DE" alt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gesturality</a:t>
            </a:r>
            <a:r>
              <a:rPr lang="de-DE" alt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sharing</a:t>
            </a:r>
            <a:r>
              <a:rPr lang="de-DE" alt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dialogical</a:t>
            </a:r>
            <a:r>
              <a:rPr lang="de-DE" alt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3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ontology</a:t>
            </a:r>
            <a:r>
              <a:rPr lang="de-DE" alt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?</a:t>
            </a:r>
            <a:endParaRPr lang="de-DE" altLang="en-US" sz="3200" dirty="0">
              <a:latin typeface="Times-Roman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2BD2A-C90E-0A90-7E33-313D005CC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013" y="3743325"/>
            <a:ext cx="4065587" cy="2930525"/>
          </a:xfrm>
          <a:prstGeom prst="rect">
            <a:avLst/>
          </a:prstGeom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uiExpand="1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89F15F0C-EDDB-9515-DA02-110628488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049338"/>
            <a:ext cx="7235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VIII.1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Singer‘s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</a:t>
            </a:r>
            <a:endParaRPr lang="de-DE" altLang="en-US" sz="2400" dirty="0">
              <a:latin typeface="Times-Rom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9533FFB7-CE76-0F85-9414-FF62089BB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63" y="304800"/>
            <a:ext cx="7235825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VIII.1.1 The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Anatomy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Voice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diaphragm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/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lungs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larynx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vocal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folds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 indent="0">
              <a:spcBef>
                <a:spcPct val="50000"/>
              </a:spcBef>
              <a:defRPr/>
            </a:pP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This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sound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then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shaped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by</a:t>
            </a:r>
            <a:b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manipulation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various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b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structures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along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vocal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tract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b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such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as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position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tongue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b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larynx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etc. </a:t>
            </a:r>
            <a:b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articulators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are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cheeks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b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tongue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teeth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lips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they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all </a:t>
            </a:r>
            <a:b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contribute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vocal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articulation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b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whereas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sinus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chest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laryngeal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pharyngeal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cavities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all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act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as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resonating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chambers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voice</a:t>
            </a:r>
            <a:r>
              <a:rPr lang="de-DE" alt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F7D54B0C-754D-E7C0-0F31-04CFEF4CD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1413" y="2897188"/>
            <a:ext cx="4679950" cy="374015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1C94B1D6-F3C0-3893-3A1D-B6AA1D07E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175" y="965200"/>
            <a:ext cx="723582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VIII.1.1 The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Anatomy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Voice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diaphragm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/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lungs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400" dirty="0">
              <a:latin typeface="Times-Roman" pitchFamily="2" charset="0"/>
            </a:endParaRPr>
          </a:p>
        </p:txBody>
      </p:sp>
      <p:pic>
        <p:nvPicPr>
          <p:cNvPr id="12290" name="Picture 2" descr="The Lungs">
            <a:extLst>
              <a:ext uri="{FF2B5EF4-FFF2-40B4-BE49-F238E27FC236}">
                <a16:creationId xmlns:a16="http://schemas.microsoft.com/office/drawing/2014/main" id="{7794A586-ED59-F032-B3C6-5B19F416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7525" y="2530475"/>
            <a:ext cx="3332163" cy="343535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F863CCDB-B9B7-5199-CFD0-A9F23365E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049338"/>
            <a:ext cx="723582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VIII.1.1 The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Anatomy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Voice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larynx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400" dirty="0">
              <a:latin typeface="Times-Roman" pitchFamily="2" charset="0"/>
            </a:endParaRPr>
          </a:p>
        </p:txBody>
      </p:sp>
      <p:pic>
        <p:nvPicPr>
          <p:cNvPr id="14338" name="Picture 2" descr="The Larynx">
            <a:extLst>
              <a:ext uri="{FF2B5EF4-FFF2-40B4-BE49-F238E27FC236}">
                <a16:creationId xmlns:a16="http://schemas.microsoft.com/office/drawing/2014/main" id="{2618830B-C430-9E83-EBAF-42DB6174D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0450" y="2212975"/>
            <a:ext cx="4381500" cy="453390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C5F18498-4095-00FA-17BE-28CF5D787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049338"/>
            <a:ext cx="7235825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VIII.1.1 The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Anatomy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Voice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vocal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folds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400" dirty="0">
              <a:latin typeface="Times-Roman" pitchFamily="2" charset="0"/>
            </a:endParaRPr>
          </a:p>
        </p:txBody>
      </p:sp>
      <p:pic>
        <p:nvPicPr>
          <p:cNvPr id="16386" name="Picture 2" descr="The Vocal Folds">
            <a:extLst>
              <a:ext uri="{FF2B5EF4-FFF2-40B4-BE49-F238E27FC236}">
                <a16:creationId xmlns:a16="http://schemas.microsoft.com/office/drawing/2014/main" id="{CEED4E15-8CD5-7020-2346-C7AB7AE3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938" y="2949575"/>
            <a:ext cx="4089400" cy="331470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88" name="Picture 4" descr="Vocal Folds Vibrating">
            <a:extLst>
              <a:ext uri="{FF2B5EF4-FFF2-40B4-BE49-F238E27FC236}">
                <a16:creationId xmlns:a16="http://schemas.microsoft.com/office/drawing/2014/main" id="{B3BB6723-47C5-6DB9-464B-8F118A1D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1288" y="2949575"/>
            <a:ext cx="1879600" cy="3429000"/>
          </a:xfrm>
          <a:prstGeom prst="rect">
            <a:avLst/>
          </a:prstGeom>
          <a:noFill/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2E2C858D-D2BA-F737-0DC2-E1E951A68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049338"/>
            <a:ext cx="7516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VIII.1.2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Singing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Inner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Embodiment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155182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5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B7FF2205-C238-5E2D-F022-5F8A2F7A6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34950"/>
            <a:ext cx="7423150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FFFFFF">
                <a:alpha val="96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latin typeface="Times" pitchFamily="2" charset="0"/>
              </a:rPr>
              <a:t>Formants are </a:t>
            </a:r>
            <a:r>
              <a:rPr lang="en-US" altLang="en-US" sz="2400" i="1">
                <a:latin typeface="Times" pitchFamily="2" charset="0"/>
              </a:rPr>
              <a:t>frequency filters </a:t>
            </a:r>
            <a:r>
              <a:rPr lang="en-US" altLang="en-US" sz="2400">
                <a:latin typeface="Times" pitchFamily="2" charset="0"/>
              </a:rPr>
              <a:t>in the human voice</a:t>
            </a:r>
          </a:p>
          <a:p>
            <a:pPr>
              <a:defRPr/>
            </a:pPr>
            <a:r>
              <a:rPr lang="en-US" altLang="en-US" sz="2400">
                <a:latin typeface="Times" pitchFamily="2" charset="0"/>
              </a:rPr>
              <a:t>that are generated by the throat’s variable anatomy </a:t>
            </a:r>
          </a:p>
          <a:p>
            <a:pPr>
              <a:defRPr/>
            </a:pPr>
            <a:r>
              <a:rPr lang="en-US" altLang="en-US" sz="2400">
                <a:latin typeface="Times" pitchFamily="2" charset="0"/>
              </a:rPr>
              <a:t>They are responsible for the shaping of speech and singing</a:t>
            </a:r>
          </a:p>
        </p:txBody>
      </p:sp>
      <p:pic>
        <p:nvPicPr>
          <p:cNvPr id="33" name="Picture 32" descr="vres.gif">
            <a:extLst>
              <a:ext uri="{FF2B5EF4-FFF2-40B4-BE49-F238E27FC236}">
                <a16:creationId xmlns:a16="http://schemas.microsoft.com/office/drawing/2014/main" id="{14CFAB56-79F7-F324-7F61-685571B2D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1"/>
          <a:stretch>
            <a:fillRect/>
          </a:stretch>
        </p:blipFill>
        <p:spPr bwMode="auto">
          <a:xfrm>
            <a:off x="3452813" y="1692275"/>
            <a:ext cx="3017837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3">
            <a:extLst>
              <a:ext uri="{FF2B5EF4-FFF2-40B4-BE49-F238E27FC236}">
                <a16:creationId xmlns:a16="http://schemas.microsoft.com/office/drawing/2014/main" id="{A9A69776-2CE7-9747-0B65-77033816EE13}"/>
              </a:ext>
            </a:extLst>
          </p:cNvPr>
          <p:cNvGrpSpPr>
            <a:grpSpLocks/>
          </p:cNvGrpSpPr>
          <p:nvPr/>
        </p:nvGrpSpPr>
        <p:grpSpPr bwMode="auto">
          <a:xfrm>
            <a:off x="366713" y="3390900"/>
            <a:ext cx="4405312" cy="1330325"/>
            <a:chOff x="366452" y="3390471"/>
            <a:chExt cx="4405400" cy="1331530"/>
          </a:xfrm>
        </p:grpSpPr>
        <p:pic>
          <p:nvPicPr>
            <p:cNvPr id="11275" name="Picture 35" descr="sundberg1">
              <a:extLst>
                <a:ext uri="{FF2B5EF4-FFF2-40B4-BE49-F238E27FC236}">
                  <a16:creationId xmlns:a16="http://schemas.microsoft.com/office/drawing/2014/main" id="{3B0D1427-9E1C-7D8B-BB82-A348DE6B3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6" t="26427" b="58292"/>
            <a:stretch>
              <a:fillRect/>
            </a:stretch>
          </p:blipFill>
          <p:spPr bwMode="auto">
            <a:xfrm>
              <a:off x="366452" y="3550749"/>
              <a:ext cx="2989644" cy="1023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rapezoid 36">
              <a:extLst>
                <a:ext uri="{FF2B5EF4-FFF2-40B4-BE49-F238E27FC236}">
                  <a16:creationId xmlns:a16="http://schemas.microsoft.com/office/drawing/2014/main" id="{838FED30-3F66-FFA4-730E-91174BCC9C5F}"/>
                </a:ext>
              </a:extLst>
            </p:cNvPr>
            <p:cNvSpPr/>
            <p:nvPr/>
          </p:nvSpPr>
          <p:spPr bwMode="auto">
            <a:xfrm rot="16200000">
              <a:off x="3348040" y="3298190"/>
              <a:ext cx="1331530" cy="1516092"/>
            </a:xfrm>
            <a:prstGeom prst="trapezoid">
              <a:avLst>
                <a:gd name="adj" fmla="val 11852"/>
              </a:avLst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Math1" charset="0"/>
                <a:ea typeface="+mn-ea"/>
              </a:endParaRPr>
            </a:p>
          </p:txBody>
        </p:sp>
      </p:grpSp>
      <p:grpSp>
        <p:nvGrpSpPr>
          <p:cNvPr id="3" name="Group 42">
            <a:extLst>
              <a:ext uri="{FF2B5EF4-FFF2-40B4-BE49-F238E27FC236}">
                <a16:creationId xmlns:a16="http://schemas.microsoft.com/office/drawing/2014/main" id="{BBB6D1DD-62C3-D153-2897-6759BD128D94}"/>
              </a:ext>
            </a:extLst>
          </p:cNvPr>
          <p:cNvGrpSpPr>
            <a:grpSpLocks/>
          </p:cNvGrpSpPr>
          <p:nvPr/>
        </p:nvGrpSpPr>
        <p:grpSpPr bwMode="auto">
          <a:xfrm>
            <a:off x="5956300" y="2514600"/>
            <a:ext cx="3748088" cy="1751013"/>
            <a:chOff x="5955567" y="2515114"/>
            <a:chExt cx="3748431" cy="1750716"/>
          </a:xfrm>
        </p:grpSpPr>
        <p:pic>
          <p:nvPicPr>
            <p:cNvPr id="35" name="Picture 34" descr="sundberg1">
              <a:extLst>
                <a:ext uri="{FF2B5EF4-FFF2-40B4-BE49-F238E27FC236}">
                  <a16:creationId xmlns:a16="http://schemas.microsoft.com/office/drawing/2014/main" id="{8304FD2A-6118-EA27-7E40-AB2D4B74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4656" t="655" r="1299" b="73817"/>
            <a:stretch>
              <a:fillRect/>
            </a:stretch>
          </p:blipFill>
          <p:spPr bwMode="auto">
            <a:xfrm>
              <a:off x="6773205" y="2515114"/>
              <a:ext cx="2930793" cy="175071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</p:spPr>
        </p:pic>
        <p:sp>
          <p:nvSpPr>
            <p:cNvPr id="11274" name="Freeform 40">
              <a:extLst>
                <a:ext uri="{FF2B5EF4-FFF2-40B4-BE49-F238E27FC236}">
                  <a16:creationId xmlns:a16="http://schemas.microsoft.com/office/drawing/2014/main" id="{74AA0009-033E-789A-F9A9-9780F1186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5567" y="2527443"/>
              <a:ext cx="826134" cy="1738387"/>
            </a:xfrm>
            <a:custGeom>
              <a:avLst/>
              <a:gdLst>
                <a:gd name="T0" fmla="*/ 826134 w 826134"/>
                <a:gd name="T1" fmla="*/ 1738387 h 1738387"/>
                <a:gd name="T2" fmla="*/ 0 w 826134"/>
                <a:gd name="T3" fmla="*/ 1368517 h 1738387"/>
                <a:gd name="T4" fmla="*/ 0 w 826134"/>
                <a:gd name="T5" fmla="*/ 1121938 h 1738387"/>
                <a:gd name="T6" fmla="*/ 813804 w 826134"/>
                <a:gd name="T7" fmla="*/ 0 h 17383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6134"/>
                <a:gd name="T13" fmla="*/ 0 h 1738387"/>
                <a:gd name="T14" fmla="*/ 826134 w 826134"/>
                <a:gd name="T15" fmla="*/ 1738387 h 17383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6134" h="1738387">
                  <a:moveTo>
                    <a:pt x="826134" y="1738387"/>
                  </a:moveTo>
                  <a:lnTo>
                    <a:pt x="0" y="1368517"/>
                  </a:lnTo>
                  <a:lnTo>
                    <a:pt x="0" y="1121938"/>
                  </a:lnTo>
                  <a:lnTo>
                    <a:pt x="813804" y="0"/>
                  </a:lnTo>
                </a:path>
              </a:pathLst>
            </a:custGeom>
            <a:gradFill rotWithShape="1">
              <a:gsLst>
                <a:gs pos="0">
                  <a:srgbClr val="FFFFFF">
                    <a:alpha val="20998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1">
            <a:extLst>
              <a:ext uri="{FF2B5EF4-FFF2-40B4-BE49-F238E27FC236}">
                <a16:creationId xmlns:a16="http://schemas.microsoft.com/office/drawing/2014/main" id="{E9E25A2C-79DA-46B5-72EC-0D74CB610201}"/>
              </a:ext>
            </a:extLst>
          </p:cNvPr>
          <p:cNvGrpSpPr>
            <a:grpSpLocks/>
          </p:cNvGrpSpPr>
          <p:nvPr/>
        </p:nvGrpSpPr>
        <p:grpSpPr bwMode="auto">
          <a:xfrm>
            <a:off x="4759325" y="4672013"/>
            <a:ext cx="4789488" cy="1776412"/>
            <a:chOff x="4759527" y="4672685"/>
            <a:chExt cx="4789871" cy="1775375"/>
          </a:xfrm>
        </p:grpSpPr>
        <p:pic>
          <p:nvPicPr>
            <p:cNvPr id="34" name="Picture 33" descr="sundberg1">
              <a:extLst>
                <a:ext uri="{FF2B5EF4-FFF2-40B4-BE49-F238E27FC236}">
                  <a16:creationId xmlns:a16="http://schemas.microsoft.com/office/drawing/2014/main" id="{A7ABBDAC-9881-0D97-AFD3-279DBEB1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4656" t="42247" b="31865"/>
            <a:stretch>
              <a:fillRect/>
            </a:stretch>
          </p:blipFill>
          <p:spPr bwMode="auto">
            <a:xfrm>
              <a:off x="6559896" y="4672685"/>
              <a:ext cx="2989502" cy="176268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</p:spPr>
        </p:pic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E098688D-9906-2117-6478-7B5CFB3C84BC}"/>
                </a:ext>
              </a:extLst>
            </p:cNvPr>
            <p:cNvSpPr/>
            <p:nvPr/>
          </p:nvSpPr>
          <p:spPr bwMode="auto">
            <a:xfrm rot="16200000">
              <a:off x="4778375" y="4653837"/>
              <a:ext cx="1775375" cy="1813070"/>
            </a:xfrm>
            <a:prstGeom prst="trapezoid">
              <a:avLst>
                <a:gd name="adj" fmla="val 47566"/>
              </a:avLst>
            </a:prstGeom>
            <a:gradFill flip="none" rotWithShape="1">
              <a:gsLst>
                <a:gs pos="0">
                  <a:srgbClr val="FFFFFF">
                    <a:alpha val="62000"/>
                  </a:srgb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Math1" charset="0"/>
                <a:ea typeface="+mn-ea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712BCA3-D7E8-CF0D-B5FD-986811EBB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1893888"/>
            <a:ext cx="2227262" cy="83026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rotWithShape="0">
              <a:srgbClr val="FFFFFF">
                <a:alpha val="93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solidFill>
                  <a:srgbClr val="000000"/>
                </a:solidFill>
                <a:latin typeface="Times" pitchFamily="2" charset="0"/>
              </a:rPr>
              <a:t>Johan Sundberg</a:t>
            </a:r>
          </a:p>
          <a:p>
            <a:pPr>
              <a:defRPr/>
            </a:pPr>
            <a:r>
              <a:rPr lang="en-US" altLang="en-US" sz="2400">
                <a:solidFill>
                  <a:srgbClr val="000000"/>
                </a:solidFill>
                <a:latin typeface="Times" pitchFamily="2" charset="0"/>
              </a:rPr>
              <a:t>KTH Stockholm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A54A786E-68D9-BAAC-4BF6-7BAB9C030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8" y="234950"/>
            <a:ext cx="7612062" cy="4603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FFFFFF">
                <a:alpha val="96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Times"/>
                <a:ea typeface="+mn-ea"/>
                <a:cs typeface="Times"/>
              </a:rPr>
              <a:t>Typical formant pairs of the first two formants (J. Sundberg)</a:t>
            </a:r>
          </a:p>
        </p:txBody>
      </p:sp>
      <p:pic>
        <p:nvPicPr>
          <p:cNvPr id="36" name="Picture 35" descr="sundberg1">
            <a:extLst>
              <a:ext uri="{FF2B5EF4-FFF2-40B4-BE49-F238E27FC236}">
                <a16:creationId xmlns:a16="http://schemas.microsoft.com/office/drawing/2014/main" id="{6B1017AC-4631-89F2-51E1-3D7D1985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56" t="26427" r="16002" b="58292"/>
          <a:stretch>
            <a:fillRect/>
          </a:stretch>
        </p:blipFill>
        <p:spPr bwMode="auto">
          <a:xfrm>
            <a:off x="366713" y="5324475"/>
            <a:ext cx="2257425" cy="1022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3" name="Picture 12" descr="sundberg2">
            <a:extLst>
              <a:ext uri="{FF2B5EF4-FFF2-40B4-BE49-F238E27FC236}">
                <a16:creationId xmlns:a16="http://schemas.microsoft.com/office/drawing/2014/main" id="{60F1EA94-6E43-E4F3-4815-8F51FA08E7D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-8000"/>
          </a:blip>
          <a:srcRect/>
          <a:stretch>
            <a:fillRect/>
          </a:stretch>
        </p:blipFill>
        <p:spPr bwMode="auto">
          <a:xfrm>
            <a:off x="3060700" y="695325"/>
            <a:ext cx="6562725" cy="57959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7B0228E5-CA71-9CBB-58F4-05CCE707B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63" y="5835650"/>
            <a:ext cx="5738812" cy="925513"/>
          </a:xfrm>
          <a:custGeom>
            <a:avLst/>
            <a:gdLst>
              <a:gd name="T0" fmla="*/ 0 w 5739205"/>
              <a:gd name="T1" fmla="*/ 0 h 926580"/>
              <a:gd name="T2" fmla="*/ 371056 w 5739205"/>
              <a:gd name="T3" fmla="*/ 588817 h 926580"/>
              <a:gd name="T4" fmla="*/ 1735552 w 5739205"/>
              <a:gd name="T5" fmla="*/ 671250 h 926580"/>
              <a:gd name="T6" fmla="*/ 4009724 w 5739205"/>
              <a:gd name="T7" fmla="*/ 847896 h 926580"/>
              <a:gd name="T8" fmla="*/ 5733310 w 5739205"/>
              <a:gd name="T9" fmla="*/ 600594 h 926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39205"/>
              <a:gd name="T16" fmla="*/ 0 h 926580"/>
              <a:gd name="T17" fmla="*/ 5739205 w 5739205"/>
              <a:gd name="T18" fmla="*/ 926580 h 9265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39205" h="926580">
                <a:moveTo>
                  <a:pt x="0" y="0"/>
                </a:moveTo>
                <a:cubicBezTo>
                  <a:pt x="1997" y="0"/>
                  <a:pt x="81875" y="485257"/>
                  <a:pt x="371431" y="599082"/>
                </a:cubicBezTo>
                <a:cubicBezTo>
                  <a:pt x="660987" y="712908"/>
                  <a:pt x="1130267" y="639020"/>
                  <a:pt x="1737337" y="682953"/>
                </a:cubicBezTo>
                <a:cubicBezTo>
                  <a:pt x="2344407" y="726886"/>
                  <a:pt x="3346871" y="874659"/>
                  <a:pt x="4013849" y="862678"/>
                </a:cubicBezTo>
                <a:cubicBezTo>
                  <a:pt x="4582977" y="926580"/>
                  <a:pt x="5739205" y="611064"/>
                  <a:pt x="5739205" y="611064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FE7F8E0-E6E4-C98F-97CD-664915C79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75" y="3390900"/>
            <a:ext cx="1385888" cy="2228850"/>
          </a:xfrm>
          <a:custGeom>
            <a:avLst/>
            <a:gdLst>
              <a:gd name="T0" fmla="*/ 0 w 2312456"/>
              <a:gd name="T1" fmla="*/ 1622147 h 2276514"/>
              <a:gd name="T2" fmla="*/ 34 w 2312456"/>
              <a:gd name="T3" fmla="*/ 1178192 h 2276514"/>
              <a:gd name="T4" fmla="*/ 113 w 2312456"/>
              <a:gd name="T5" fmla="*/ 927399 h 2276514"/>
              <a:gd name="T6" fmla="*/ 257 w 2312456"/>
              <a:gd name="T7" fmla="*/ 1080722 h 2276514"/>
              <a:gd name="T8" fmla="*/ 413 w 2312456"/>
              <a:gd name="T9" fmla="*/ 423325 h 2276514"/>
              <a:gd name="T10" fmla="*/ 641 w 2312456"/>
              <a:gd name="T11" fmla="*/ 0 h 22765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12456"/>
              <a:gd name="T19" fmla="*/ 0 h 2276514"/>
              <a:gd name="T20" fmla="*/ 2312456 w 2312456"/>
              <a:gd name="T21" fmla="*/ 2276514 h 22765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12456" h="2276514">
                <a:moveTo>
                  <a:pt x="0" y="2276514"/>
                </a:moveTo>
                <a:cubicBezTo>
                  <a:pt x="57412" y="2146713"/>
                  <a:pt x="51920" y="1815969"/>
                  <a:pt x="119816" y="1653468"/>
                </a:cubicBezTo>
                <a:cubicBezTo>
                  <a:pt x="187712" y="1490967"/>
                  <a:pt x="273021" y="1324304"/>
                  <a:pt x="407376" y="1301506"/>
                </a:cubicBezTo>
                <a:cubicBezTo>
                  <a:pt x="541731" y="1278708"/>
                  <a:pt x="745663" y="1634580"/>
                  <a:pt x="925948" y="1516678"/>
                </a:cubicBezTo>
                <a:cubicBezTo>
                  <a:pt x="1106233" y="1398776"/>
                  <a:pt x="1258000" y="846871"/>
                  <a:pt x="1489085" y="594091"/>
                </a:cubicBezTo>
                <a:cubicBezTo>
                  <a:pt x="1720170" y="341311"/>
                  <a:pt x="1837745" y="51838"/>
                  <a:pt x="2312456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BBC0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ADC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Nastassja:Programme:Publish:Microsoft Office 98:Templates:Blank Presentation</Template>
  <TotalTime>17463</TotalTime>
  <Words>503</Words>
  <Application>Microsoft Macintosh PowerPoint</Application>
  <PresentationFormat>Custom</PresentationFormat>
  <Paragraphs>73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Math1</vt:lpstr>
      <vt:lpstr>ＭＳ Ｐゴシック</vt:lpstr>
      <vt:lpstr>Arial</vt:lpstr>
      <vt:lpstr>Times</vt:lpstr>
      <vt:lpstr>Times-Roman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Stefan Göller</dc:creator>
  <cp:lastModifiedBy>Microsoft Office User</cp:lastModifiedBy>
  <cp:revision>2406</cp:revision>
  <cp:lastPrinted>2005-04-14T09:33:31Z</cp:lastPrinted>
  <dcterms:created xsi:type="dcterms:W3CDTF">2015-10-04T22:09:05Z</dcterms:created>
  <dcterms:modified xsi:type="dcterms:W3CDTF">2024-03-01T15:58:58Z</dcterms:modified>
</cp:coreProperties>
</file>