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70" r:id="rId2"/>
    <p:sldId id="374" r:id="rId3"/>
    <p:sldId id="373" r:id="rId4"/>
    <p:sldId id="372" r:id="rId5"/>
    <p:sldId id="527" r:id="rId6"/>
    <p:sldId id="423" r:id="rId7"/>
    <p:sldId id="515" r:id="rId8"/>
    <p:sldId id="528" r:id="rId9"/>
    <p:sldId id="375" r:id="rId10"/>
    <p:sldId id="376" r:id="rId11"/>
    <p:sldId id="378" r:id="rId12"/>
    <p:sldId id="371" r:id="rId13"/>
    <p:sldId id="379" r:id="rId14"/>
    <p:sldId id="397" r:id="rId15"/>
    <p:sldId id="398" r:id="rId16"/>
    <p:sldId id="385" r:id="rId17"/>
    <p:sldId id="386" r:id="rId18"/>
    <p:sldId id="387" r:id="rId19"/>
    <p:sldId id="382" r:id="rId20"/>
    <p:sldId id="400" r:id="rId21"/>
    <p:sldId id="401" r:id="rId22"/>
    <p:sldId id="411" r:id="rId23"/>
    <p:sldId id="412" r:id="rId24"/>
    <p:sldId id="389" r:id="rId25"/>
    <p:sldId id="413" r:id="rId26"/>
    <p:sldId id="410" r:id="rId27"/>
    <p:sldId id="414" r:id="rId28"/>
    <p:sldId id="415" r:id="rId29"/>
    <p:sldId id="408" r:id="rId30"/>
    <p:sldId id="403" r:id="rId31"/>
    <p:sldId id="404" r:id="rId32"/>
    <p:sldId id="416" r:id="rId33"/>
    <p:sldId id="391" r:id="rId34"/>
    <p:sldId id="380" r:id="rId35"/>
    <p:sldId id="381" r:id="rId36"/>
    <p:sldId id="417" r:id="rId37"/>
    <p:sldId id="418" r:id="rId38"/>
    <p:sldId id="419" r:id="rId39"/>
    <p:sldId id="420" r:id="rId40"/>
    <p:sldId id="392" r:id="rId41"/>
    <p:sldId id="393" r:id="rId42"/>
    <p:sldId id="394" r:id="rId43"/>
    <p:sldId id="395" r:id="rId44"/>
    <p:sldId id="409" r:id="rId45"/>
    <p:sldId id="421" r:id="rId46"/>
    <p:sldId id="422" r:id="rId47"/>
    <p:sldId id="377" r:id="rId48"/>
    <p:sldId id="529" r:id="rId49"/>
    <p:sldId id="530" r:id="rId50"/>
    <p:sldId id="405" r:id="rId51"/>
    <p:sldId id="525" r:id="rId52"/>
    <p:sldId id="531" r:id="rId53"/>
    <p:sldId id="468" r:id="rId54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/>
    <p:restoredTop sz="94694"/>
  </p:normalViewPr>
  <p:slideViewPr>
    <p:cSldViewPr snapToGrid="0">
      <p:cViewPr varScale="1">
        <p:scale>
          <a:sx n="121" d="100"/>
          <a:sy n="121" d="100"/>
        </p:scale>
        <p:origin x="1272" y="176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9041337A-0C23-1910-C674-4DBDED4486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1F6C0A3-9E64-A69C-C53B-7C9B840F6F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BD858CB2-38F4-8D18-A204-E5BB806222C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4061DD17-9F47-DD6B-3820-D375CB588AF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AEA2CA7B-09BB-AE4B-96DC-DEDDA101D554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3CF5F5F-F307-4ED2-7502-2BAB99D4B8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0B29484-A12D-8864-24FB-65A7B64F19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F72BE9-4D02-B609-4518-40EADA170F1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F8FC3B75-D481-D95F-466B-08CE6C8E17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18F26500-42C4-B6F2-02EB-29D653685F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24ED43E7-76C0-F3D9-A7B7-66C70638F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944EF0B1-6703-6A4F-96CA-F5BA9B5B2BB2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A60FF94C-9EDF-5A90-4BE2-EAC0A97D0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C01F6556-A1F3-1D94-C733-CAA04F430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34D1F867-0BE0-3921-827E-F54FCDA22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83B18EBD-9EE9-A64B-8D1E-CED2460C46CB}" type="slidenum">
              <a:rPr lang="de-CH" altLang="en-US" sz="1200" smtClean="0">
                <a:latin typeface="Times" charset="0"/>
              </a:rPr>
              <a:pPr/>
              <a:t>4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176B0B6F-FF48-265E-33AB-027756CC5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43D02DC2-93B7-FFA9-E131-5178757C8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244B10BC-6AA7-47D4-8CCF-880C2088F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3188CE04-518C-374E-9098-2C6CE1A35F9E}" type="slidenum">
              <a:rPr lang="de-CH" altLang="en-US" sz="1200" smtClean="0">
                <a:latin typeface="Times" charset="0"/>
              </a:rPr>
              <a:pPr/>
              <a:t>49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FA5BF223-5338-DFD1-2E82-45920FABB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D82DA8D9-0F5F-D943-955C-ABA7EA82C558}" type="slidenum">
              <a:rPr lang="de-CH" altLang="en-US" sz="1200" smtClean="0">
                <a:latin typeface="Times" charset="0"/>
              </a:rPr>
              <a:pPr/>
              <a:t>50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A887C08-55C0-52AC-60EF-A37D177D01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1EC5958-3AD6-0D26-B16E-4BD6FD2430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FEFA16E0-9771-0A58-D1D8-8623D16E9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DC45C6C2-8D49-164F-8A4E-A6B5134037ED}" type="slidenum">
              <a:rPr lang="de-CH" altLang="en-US" sz="1200" smtClean="0">
                <a:latin typeface="Times" charset="0"/>
              </a:rPr>
              <a:pPr/>
              <a:t>51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E736EB7-0A4C-3EBD-9CA1-43F66F436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81546D3-6A63-A196-2B82-463A2D521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4B6503A8-8FC7-9ECA-1F87-5911E63B0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009FB2F7-BC92-75FF-1650-25BA63510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74BBF8A4-29A6-F104-9A46-54AEC9BAE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2F5EDC6-402C-1B45-94D9-18958DC44ADC}" type="slidenum">
              <a:rPr lang="de-CH" altLang="en-US" sz="1200" smtClean="0">
                <a:latin typeface="Times" charset="0"/>
              </a:rPr>
              <a:pPr/>
              <a:t>52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6656A130-9640-9204-29BC-DE7547976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A1F04F5-2647-5E4B-B657-CE961D7C2794}" type="slidenum">
              <a:rPr lang="de-CH" altLang="en-US" sz="1200" smtClean="0">
                <a:latin typeface="Times" charset="0"/>
              </a:rPr>
              <a:pPr/>
              <a:t>53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5CE3762-36FE-5CC1-0530-016A950131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8695253-3AF5-05E9-5E88-205FCD2286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ADED8C62-E181-9BD7-6614-8C980A450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8687FA9C-589E-1B7E-C637-65EFFF7CD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9534AC72-DAE1-DA26-0B8D-E593A5B2A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5C84254-57E1-3C46-85EE-51992021DB87}" type="slidenum">
              <a:rPr lang="de-CH" altLang="en-US" sz="1200" smtClean="0">
                <a:latin typeface="Times" charset="0"/>
              </a:rPr>
              <a:pPr/>
              <a:t>5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E1C0F7-82F5-4FA1-CC75-C73DAA30E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DEADB94-95B2-474F-B0BC-963B06B4FB98}" type="slidenum">
              <a:rPr lang="de-CH" altLang="en-US" sz="1200" smtClean="0">
                <a:latin typeface="Times" charset="0"/>
              </a:rPr>
              <a:pPr/>
              <a:t>11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4C61543-9400-B3B6-0C20-EA33C048AA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6B60E55-3644-57EE-9BA9-FE90C45631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E311BCC0-5254-BFE6-ECE7-399A56A0F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D5DEF694-5C2D-AF4B-90B9-4AE516A926E5}" type="slidenum">
              <a:rPr lang="de-CH" altLang="en-US" sz="1200" smtClean="0">
                <a:latin typeface="Times" charset="0"/>
              </a:rPr>
              <a:pPr/>
              <a:t>12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2F9E7BD-8B47-E539-EC7C-F6CE8CA44C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EC21D6A-A88A-3130-0F12-87347E6113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B900910C-76DA-29AB-5390-56E05D824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351049B-DD19-0341-B209-EDA51675B9B4}" type="slidenum">
              <a:rPr lang="de-CH" altLang="en-US" sz="1200" smtClean="0">
                <a:latin typeface="Times" charset="0"/>
              </a:rPr>
              <a:pPr/>
              <a:t>22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9DB3049-4019-BF26-421A-7BE4FEE47B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933C55B-FEE3-3214-85CD-FE40023D93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F032C29-565C-E96D-5D17-1581862DB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39934558-6ACF-F34D-9B7A-B38760FB1DC5}" type="slidenum">
              <a:rPr lang="de-CH" altLang="en-US" sz="1200" smtClean="0">
                <a:latin typeface="Times" charset="0"/>
              </a:rPr>
              <a:pPr/>
              <a:t>25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0C680BB-4C01-34F1-10D3-10BCAC61FC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E88D214-41A3-761B-D7EF-14886CE498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52518BF-95BE-5623-BCF9-FC62F0A84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FF04B7C-1C7E-6944-BACB-6CF927794926}" type="slidenum">
              <a:rPr lang="de-CH" altLang="en-US" sz="1200" smtClean="0">
                <a:latin typeface="Times" charset="0"/>
              </a:rPr>
              <a:pPr/>
              <a:t>26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D05BE56-24B9-9BD4-0249-A9E20A991A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CE8307B-5A6B-6EAA-0535-E859502A95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33C3074D-8594-7329-2A65-F3AED0CEC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8FCC351-954D-3C43-81E0-EC5BA1680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3004B26D-221C-C601-A7D3-7E749A343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C815A54F-4360-2A4E-BC30-A9A7ED3C5D39}" type="slidenum">
              <a:rPr lang="de-CH" altLang="en-US" sz="1200" smtClean="0">
                <a:latin typeface="Times" charset="0"/>
              </a:rPr>
              <a:pPr/>
              <a:t>43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E578A5A7-6912-04D6-8DB2-B818EC07D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43F299E7-32A4-688E-A54B-37477E246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B9D249B2-6466-557D-42DD-A11296F58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4D88648-5887-524F-A18A-1EA50E99CDA6}" type="slidenum">
              <a:rPr lang="de-CH" altLang="en-US" sz="1200" smtClean="0">
                <a:latin typeface="Times" charset="0"/>
              </a:rPr>
              <a:pPr/>
              <a:t>45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14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79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00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1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94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9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11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15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62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09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0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021FABB8-2433-DC4F-F31C-98C5E77D94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AB17E16E-A47A-6A5B-8495-2E8AB4D97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98626A6C-3B82-3F12-B504-A421947067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C5CBDD15-2B76-A030-54B5-56DD0D65CE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yhs/search?fr=yhs-ima-001&amp;ei=UTF-8&amp;hsimp=yhs-001&amp;hspart=ima&amp;p=xenakis+upic+mycenae+alpha&amp;type=ff_q3060_A03S4_set_bfrq#id=3&amp;vid=747091e35d0b5699167e0d015a0f16fa&amp;action=clic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video" Target="file:////Users/mazzola/Library/Containers/com.apple.mail/Data/Library/Mail%20Downloads/7986BA9D-5DD7-4035-97AB-D75696468E3B/dance%20(Converted).mov" TargetMode="External"/><Relationship Id="rId1" Type="http://schemas.microsoft.com/office/2007/relationships/media" Target="file:////Users/mazzola/Library/Containers/com.apple.mail/Data/Library/Mail%20Downloads/7986BA9D-5DD7-4035-97AB-D75696468E3B/dance%20(Converted).mov" TargetMode="Externa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file:////Users/mazzola/MaMuTh/SchoolOfMusic/courses/spring19/freejazz/escher2%20(Converted).mov" TargetMode="External"/><Relationship Id="rId7" Type="http://schemas.openxmlformats.org/officeDocument/2006/relationships/image" Target="../media/image31.png"/><Relationship Id="rId2" Type="http://schemas.openxmlformats.org/officeDocument/2006/relationships/video" Target="file:////Users/mazzola/MaMuTh/SchoolOfMusic/courses/spring19/freejazz/escher1%20(Converted).mov" TargetMode="External"/><Relationship Id="rId1" Type="http://schemas.microsoft.com/office/2007/relationships/media" Target="file:////Users/mazzola/MaMuTh/SchoolOfMusic/courses/spring19/freejazz/escher1%20(Converted).mov" TargetMode="Externa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4.jpeg"/><Relationship Id="rId4" Type="http://schemas.openxmlformats.org/officeDocument/2006/relationships/video" Target="file:////Users/mazzola/MaMuTh/SchoolOfMusic/courses/spring19/freejazz/escher2%20(Converted).mov" TargetMode="External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oundcloud.com/bigbangrubette/upic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ytGcKfhzF2Q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66DB4B59-956C-F30E-0F4C-DAE8A12BE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IX.1	Software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 Management</a:t>
            </a: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(Fr Mar 22)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80702B1A-66E6-5964-CE33-1C53285B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1038225"/>
            <a:ext cx="7588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arenR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endParaRPr lang="de-DE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Software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analysis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needs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construct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formal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representations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objects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processes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been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achieved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classical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approaches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give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summary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approach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was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implemented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Rubato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software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>
            <a:extLst>
              <a:ext uri="{FF2B5EF4-FFF2-40B4-BE49-F238E27FC236}">
                <a16:creationId xmlns:a16="http://schemas.microsoft.com/office/drawing/2014/main" id="{59E28D9A-A179-284A-B417-92E99D21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1295400"/>
            <a:ext cx="46386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(Kritik der reinen Vernunft, B 324)</a:t>
            </a: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Man kann einen jeden Begriff,</a:t>
            </a: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einen jeden Titel, </a:t>
            </a: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darunter viele Erkenntnisse gehören,</a:t>
            </a: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einen logischen Ort nennen.</a:t>
            </a: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You may call any concept, </a:t>
            </a:r>
            <a:br>
              <a:rPr lang="de-DE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any title (topic) </a:t>
            </a:r>
            <a:br>
              <a:rPr lang="de-DE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comprising multiple knowledge,</a:t>
            </a:r>
            <a:br>
              <a:rPr lang="de-DE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</a:br>
            <a:r>
              <a:rPr lang="de-DE" altLang="en-US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a logical site.</a:t>
            </a:r>
            <a:endParaRPr lang="de-DE" altLang="en-US" sz="20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377758A-734B-0E14-6805-0B758A625A6B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1306513"/>
            <a:ext cx="2535238" cy="4243387"/>
            <a:chOff x="4294" y="1067"/>
            <a:chExt cx="1597" cy="2673"/>
          </a:xfrm>
        </p:grpSpPr>
        <p:pic>
          <p:nvPicPr>
            <p:cNvPr id="865284" name="Picture 4" descr="&#9;Kant2.gif                                                      00087F53Macintosh HD                   B746CC0A:">
              <a:extLst>
                <a:ext uri="{FF2B5EF4-FFF2-40B4-BE49-F238E27FC236}">
                  <a16:creationId xmlns:a16="http://schemas.microsoft.com/office/drawing/2014/main" id="{BE434A94-138B-BE4E-B7C0-60A58FC5C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7" y="1067"/>
              <a:ext cx="1584" cy="2376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865285" name="Text Box 5">
              <a:extLst>
                <a:ext uri="{FF2B5EF4-FFF2-40B4-BE49-F238E27FC236}">
                  <a16:creationId xmlns:a16="http://schemas.microsoft.com/office/drawing/2014/main" id="{C10529CC-6358-EAE2-9ED8-AC381EB19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" y="3452"/>
              <a:ext cx="13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Immanuel Kant</a:t>
              </a:r>
            </a:p>
          </p:txBody>
        </p:sp>
      </p:grpSp>
      <p:sp>
        <p:nvSpPr>
          <p:cNvPr id="865286" name="Text Box 6">
            <a:extLst>
              <a:ext uri="{FF2B5EF4-FFF2-40B4-BE49-F238E27FC236}">
                <a16:creationId xmlns:a16="http://schemas.microsoft.com/office/drawing/2014/main" id="{BD215634-683B-4405-2479-C84135477F44}"/>
              </a:ext>
            </a:extLst>
          </p:cNvPr>
          <p:cNvSpPr txBox="1">
            <a:spLocks noChangeArrowheads="1"/>
          </p:cNvSpPr>
          <p:nvPr/>
        </p:nvSpPr>
        <p:spPr bwMode="auto">
          <a:xfrm rot="504623">
            <a:off x="960438" y="5305425"/>
            <a:ext cx="631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i="1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concepts are points in concept 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2" grpId="0" build="p" autoUpdateAnimBg="0"/>
      <p:bldP spid="8652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>
            <a:extLst>
              <a:ext uri="{FF2B5EF4-FFF2-40B4-BE49-F238E27FC236}">
                <a16:creationId xmlns:a16="http://schemas.microsoft.com/office/drawing/2014/main" id="{7115A615-1944-5E82-212B-99B854CE432D}"/>
              </a:ext>
            </a:extLst>
          </p:cNvPr>
          <p:cNvGrpSpPr>
            <a:grpSpLocks/>
          </p:cNvGrpSpPr>
          <p:nvPr/>
        </p:nvGrpSpPr>
        <p:grpSpPr bwMode="auto">
          <a:xfrm>
            <a:off x="2860675" y="931863"/>
            <a:ext cx="5456238" cy="5418137"/>
            <a:chOff x="2117" y="1433"/>
            <a:chExt cx="2767" cy="2748"/>
          </a:xfrm>
        </p:grpSpPr>
        <p:pic>
          <p:nvPicPr>
            <p:cNvPr id="18441" name="Picture 3" descr="auroux.tiff                                                    000FD934Extra                          BF316153:">
              <a:extLst>
                <a:ext uri="{FF2B5EF4-FFF2-40B4-BE49-F238E27FC236}">
                  <a16:creationId xmlns:a16="http://schemas.microsoft.com/office/drawing/2014/main" id="{1BF74BF3-F14A-7A61-1F06-A08C35ABC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" y="1433"/>
              <a:ext cx="2766" cy="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Rectangle 4">
              <a:extLst>
                <a:ext uri="{FF2B5EF4-FFF2-40B4-BE49-F238E27FC236}">
                  <a16:creationId xmlns:a16="http://schemas.microsoft.com/office/drawing/2014/main" id="{BF42A2C6-4D61-9CEB-4216-14AFA995D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044"/>
              <a:ext cx="906" cy="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3" name="Rectangle 5">
              <a:extLst>
                <a:ext uri="{FF2B5EF4-FFF2-40B4-BE49-F238E27FC236}">
                  <a16:creationId xmlns:a16="http://schemas.microsoft.com/office/drawing/2014/main" id="{1EFF2F98-91ED-54A5-9DAA-1D1907748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222"/>
              <a:ext cx="1005" cy="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1190" name="Text Box 6">
            <a:extLst>
              <a:ext uri="{FF2B5EF4-FFF2-40B4-BE49-F238E27FC236}">
                <a16:creationId xmlns:a16="http://schemas.microsoft.com/office/drawing/2014/main" id="{24201A3A-21F9-3A9B-4F23-95340E71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2062163"/>
            <a:ext cx="2270125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rPr>
              <a:t>ramification type</a:t>
            </a:r>
            <a:br>
              <a:rPr lang="de-DE" sz="24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rPr>
            </a:br>
            <a:r>
              <a:rPr lang="de-DE" sz="24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rPr>
              <a:t>~ completeness</a:t>
            </a:r>
          </a:p>
        </p:txBody>
      </p:sp>
      <p:grpSp>
        <p:nvGrpSpPr>
          <p:cNvPr id="18435" name="Group 7">
            <a:extLst>
              <a:ext uri="{FF2B5EF4-FFF2-40B4-BE49-F238E27FC236}">
                <a16:creationId xmlns:a16="http://schemas.microsoft.com/office/drawing/2014/main" id="{B94C42CD-0FCB-4B88-C55C-21E1464F8DAC}"/>
              </a:ext>
            </a:extLst>
          </p:cNvPr>
          <p:cNvGrpSpPr>
            <a:grpSpLocks/>
          </p:cNvGrpSpPr>
          <p:nvPr/>
        </p:nvGrpSpPr>
        <p:grpSpPr bwMode="auto">
          <a:xfrm>
            <a:off x="5626100" y="2017713"/>
            <a:ext cx="4051300" cy="457200"/>
            <a:chOff x="3544" y="1271"/>
            <a:chExt cx="2552" cy="288"/>
          </a:xfrm>
        </p:grpSpPr>
        <p:sp>
          <p:nvSpPr>
            <p:cNvPr id="861192" name="Text Box 8">
              <a:extLst>
                <a:ext uri="{FF2B5EF4-FFF2-40B4-BE49-F238E27FC236}">
                  <a16:creationId xmlns:a16="http://schemas.microsoft.com/office/drawing/2014/main" id="{EFECF039-ACF2-B4A8-C54D-CAC5DC4D7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3" y="1271"/>
              <a:ext cx="1423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rPr>
                <a:t>reference ~ unity</a:t>
              </a:r>
            </a:p>
          </p:txBody>
        </p:sp>
        <p:sp>
          <p:nvSpPr>
            <p:cNvPr id="18440" name="Line 9">
              <a:extLst>
                <a:ext uri="{FF2B5EF4-FFF2-40B4-BE49-F238E27FC236}">
                  <a16:creationId xmlns:a16="http://schemas.microsoft.com/office/drawing/2014/main" id="{D0F5463D-68C3-A360-11C4-BF3D00E6B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4" y="1419"/>
              <a:ext cx="1133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6" name="Group 10">
            <a:extLst>
              <a:ext uri="{FF2B5EF4-FFF2-40B4-BE49-F238E27FC236}">
                <a16:creationId xmlns:a16="http://schemas.microsoft.com/office/drawing/2014/main" id="{648529D1-DF46-DE44-04F4-ACEEDED3C934}"/>
              </a:ext>
            </a:extLst>
          </p:cNvPr>
          <p:cNvGrpSpPr>
            <a:grpSpLocks/>
          </p:cNvGrpSpPr>
          <p:nvPr/>
        </p:nvGrpSpPr>
        <p:grpSpPr bwMode="auto">
          <a:xfrm>
            <a:off x="950913" y="5732463"/>
            <a:ext cx="3452812" cy="955675"/>
            <a:chOff x="599" y="3611"/>
            <a:chExt cx="2175" cy="602"/>
          </a:xfrm>
        </p:grpSpPr>
        <p:sp>
          <p:nvSpPr>
            <p:cNvPr id="861195" name="Text Box 11">
              <a:extLst>
                <a:ext uri="{FF2B5EF4-FFF2-40B4-BE49-F238E27FC236}">
                  <a16:creationId xmlns:a16="http://schemas.microsoft.com/office/drawing/2014/main" id="{063C1DC0-3F71-3128-5349-DA831FA1B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3925"/>
              <a:ext cx="2175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rPr>
                <a:t>linear ordering ~ discourse</a:t>
              </a:r>
            </a:p>
          </p:txBody>
        </p:sp>
        <p:sp>
          <p:nvSpPr>
            <p:cNvPr id="18438" name="Line 12">
              <a:extLst>
                <a:ext uri="{FF2B5EF4-FFF2-40B4-BE49-F238E27FC236}">
                  <a16:creationId xmlns:a16="http://schemas.microsoft.com/office/drawing/2014/main" id="{2B91570C-5746-5A18-641E-DDFB1F9FB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" y="3611"/>
              <a:ext cx="122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Text Box 3">
            <a:extLst>
              <a:ext uri="{FF2B5EF4-FFF2-40B4-BE49-F238E27FC236}">
                <a16:creationId xmlns:a16="http://schemas.microsoft.com/office/drawing/2014/main" id="{055C9DD7-A7C6-680E-9241-6558D1A6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501650"/>
            <a:ext cx="591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&gt;&lt;form_name&gt;(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coordinates) </a:t>
            </a:r>
          </a:p>
        </p:txBody>
      </p:sp>
      <p:sp>
        <p:nvSpPr>
          <p:cNvPr id="867332" name="Text Box 4">
            <a:extLst>
              <a:ext uri="{FF2B5EF4-FFF2-40B4-BE49-F238E27FC236}">
                <a16:creationId xmlns:a16="http://schemas.microsoft.com/office/drawing/2014/main" id="{5AB0B738-0A1F-9EA1-B606-05E34B36D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4133850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C6E6B51-5765-E962-7F3C-A0C12C4F34A8}"/>
              </a:ext>
            </a:extLst>
          </p:cNvPr>
          <p:cNvGrpSpPr>
            <a:grpSpLocks/>
          </p:cNvGrpSpPr>
          <p:nvPr/>
        </p:nvGrpSpPr>
        <p:grpSpPr bwMode="auto">
          <a:xfrm>
            <a:off x="4141788" y="4633913"/>
            <a:ext cx="1398587" cy="1858962"/>
            <a:chOff x="2213" y="2880"/>
            <a:chExt cx="813" cy="1171"/>
          </a:xfrm>
        </p:grpSpPr>
        <p:grpSp>
          <p:nvGrpSpPr>
            <p:cNvPr id="20511" name="Group 6">
              <a:extLst>
                <a:ext uri="{FF2B5EF4-FFF2-40B4-BE49-F238E27FC236}">
                  <a16:creationId xmlns:a16="http://schemas.microsoft.com/office/drawing/2014/main" id="{D8B0D4BA-E90C-7F9B-7190-B4B460E6B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3" y="2880"/>
              <a:ext cx="454" cy="1081"/>
              <a:chOff x="2213" y="2880"/>
              <a:chExt cx="454" cy="1081"/>
            </a:xfrm>
          </p:grpSpPr>
          <p:grpSp>
            <p:nvGrpSpPr>
              <p:cNvPr id="20514" name="Group 7">
                <a:extLst>
                  <a:ext uri="{FF2B5EF4-FFF2-40B4-BE49-F238E27FC236}">
                    <a16:creationId xmlns:a16="http://schemas.microsoft.com/office/drawing/2014/main" id="{15AFF188-18F6-0B92-1F63-F66397A9A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213" y="3294"/>
                <a:ext cx="68" cy="157"/>
                <a:chOff x="3660" y="3504"/>
                <a:chExt cx="68" cy="157"/>
              </a:xfrm>
            </p:grpSpPr>
            <p:sp>
              <p:nvSpPr>
                <p:cNvPr id="20517" name="Rectangle 8">
                  <a:extLst>
                    <a:ext uri="{FF2B5EF4-FFF2-40B4-BE49-F238E27FC236}">
                      <a16:creationId xmlns:a16="http://schemas.microsoft.com/office/drawing/2014/main" id="{7892D55C-1955-4DD8-5D7B-A3086BEB6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0" y="3504"/>
                  <a:ext cx="68" cy="6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18" name="Rectangle 9">
                  <a:extLst>
                    <a:ext uri="{FF2B5EF4-FFF2-40B4-BE49-F238E27FC236}">
                      <a16:creationId xmlns:a16="http://schemas.microsoft.com/office/drawing/2014/main" id="{04D070A3-A849-D7F7-E917-D57B83DD2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0" y="3600"/>
                  <a:ext cx="68" cy="6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15" name="AutoShape 10">
                <a:extLst>
                  <a:ext uri="{FF2B5EF4-FFF2-40B4-BE49-F238E27FC236}">
                    <a16:creationId xmlns:a16="http://schemas.microsoft.com/office/drawing/2014/main" id="{9DAF9810-ABFF-EC74-3A74-937A7D9F6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21" y="2872"/>
                <a:ext cx="437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8650 h 21600"/>
                  <a:gd name="T20" fmla="*/ 1833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077" y="0"/>
                    </a:moveTo>
                    <a:lnTo>
                      <a:pt x="12554" y="6217"/>
                    </a:lnTo>
                    <a:lnTo>
                      <a:pt x="15828" y="6217"/>
                    </a:lnTo>
                    <a:lnTo>
                      <a:pt x="15828" y="18656"/>
                    </a:lnTo>
                    <a:lnTo>
                      <a:pt x="0" y="18656"/>
                    </a:lnTo>
                    <a:lnTo>
                      <a:pt x="0" y="21600"/>
                    </a:lnTo>
                    <a:lnTo>
                      <a:pt x="18326" y="21600"/>
                    </a:lnTo>
                    <a:lnTo>
                      <a:pt x="18326" y="6217"/>
                    </a:lnTo>
                    <a:lnTo>
                      <a:pt x="21600" y="6217"/>
                    </a:lnTo>
                    <a:lnTo>
                      <a:pt x="1707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AutoShape 11">
                <a:extLst>
                  <a:ext uri="{FF2B5EF4-FFF2-40B4-BE49-F238E27FC236}">
                    <a16:creationId xmlns:a16="http://schemas.microsoft.com/office/drawing/2014/main" id="{025DB963-DA64-5A41-0267-2AF8357F9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21" y="3516"/>
                <a:ext cx="437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8650 h 21600"/>
                  <a:gd name="T20" fmla="*/ 1833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077" y="0"/>
                    </a:moveTo>
                    <a:lnTo>
                      <a:pt x="12554" y="6217"/>
                    </a:lnTo>
                    <a:lnTo>
                      <a:pt x="15828" y="6217"/>
                    </a:lnTo>
                    <a:lnTo>
                      <a:pt x="15828" y="18656"/>
                    </a:lnTo>
                    <a:lnTo>
                      <a:pt x="0" y="18656"/>
                    </a:lnTo>
                    <a:lnTo>
                      <a:pt x="0" y="21600"/>
                    </a:lnTo>
                    <a:lnTo>
                      <a:pt x="18326" y="21600"/>
                    </a:lnTo>
                    <a:lnTo>
                      <a:pt x="18326" y="6217"/>
                    </a:lnTo>
                    <a:lnTo>
                      <a:pt x="21600" y="6217"/>
                    </a:lnTo>
                    <a:lnTo>
                      <a:pt x="1707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7340" name="Text Box 12">
              <a:extLst>
                <a:ext uri="{FF2B5EF4-FFF2-40B4-BE49-F238E27FC236}">
                  <a16:creationId xmlns:a16="http://schemas.microsoft.com/office/drawing/2014/main" id="{572188A6-6C99-3BD3-5035-4DFF8550F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3068"/>
              <a:ext cx="3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F</a:t>
              </a:r>
              <a:r>
                <a:rPr lang="en-US" alt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1</a:t>
              </a:r>
              <a:endPara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867341" name="Text Box 13">
              <a:extLst>
                <a:ext uri="{FF2B5EF4-FFF2-40B4-BE49-F238E27FC236}">
                  <a16:creationId xmlns:a16="http://schemas.microsoft.com/office/drawing/2014/main" id="{CC9A4837-9297-A5A9-E2E3-EE98E2872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3724"/>
              <a:ext cx="3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F</a:t>
              </a:r>
              <a:r>
                <a:rPr lang="en-US" alt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n</a:t>
              </a:r>
              <a:endPara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09B21CBE-B059-4730-1646-237A56488BCE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984250"/>
            <a:ext cx="1830388" cy="5386388"/>
            <a:chOff x="4432" y="620"/>
            <a:chExt cx="1065" cy="3393"/>
          </a:xfrm>
        </p:grpSpPr>
        <p:sp>
          <p:nvSpPr>
            <p:cNvPr id="20499" name="AutoShape 15">
              <a:extLst>
                <a:ext uri="{FF2B5EF4-FFF2-40B4-BE49-F238E27FC236}">
                  <a16:creationId xmlns:a16="http://schemas.microsoft.com/office/drawing/2014/main" id="{594FF237-D634-C796-6AB1-0616FCC99F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58" y="3368"/>
              <a:ext cx="590" cy="6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20160 h 21600"/>
                <a:gd name="T20" fmla="*/ 1717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603" y="0"/>
                  </a:moveTo>
                  <a:lnTo>
                    <a:pt x="11605" y="5454"/>
                  </a:lnTo>
                  <a:lnTo>
                    <a:pt x="16035" y="5454"/>
                  </a:lnTo>
                  <a:lnTo>
                    <a:pt x="16035" y="20172"/>
                  </a:lnTo>
                  <a:lnTo>
                    <a:pt x="0" y="20172"/>
                  </a:lnTo>
                  <a:lnTo>
                    <a:pt x="0" y="21600"/>
                  </a:lnTo>
                  <a:lnTo>
                    <a:pt x="17170" y="21600"/>
                  </a:lnTo>
                  <a:lnTo>
                    <a:pt x="17170" y="5454"/>
                  </a:lnTo>
                  <a:lnTo>
                    <a:pt x="21600" y="5454"/>
                  </a:lnTo>
                  <a:lnTo>
                    <a:pt x="1660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B3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00" name="Group 16">
              <a:extLst>
                <a:ext uri="{FF2B5EF4-FFF2-40B4-BE49-F238E27FC236}">
                  <a16:creationId xmlns:a16="http://schemas.microsoft.com/office/drawing/2014/main" id="{11E9BD46-3A50-DE85-3E6A-47F158671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435"/>
              <a:ext cx="47" cy="349"/>
              <a:chOff x="4651" y="2676"/>
              <a:chExt cx="68" cy="349"/>
            </a:xfrm>
          </p:grpSpPr>
          <p:sp>
            <p:nvSpPr>
              <p:cNvPr id="20507" name="Rectangle 17">
                <a:extLst>
                  <a:ext uri="{FF2B5EF4-FFF2-40B4-BE49-F238E27FC236}">
                    <a16:creationId xmlns:a16="http://schemas.microsoft.com/office/drawing/2014/main" id="{F41CE14A-CC87-4473-C71A-3D1B31916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676"/>
                <a:ext cx="68" cy="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8" name="Rectangle 18">
                <a:extLst>
                  <a:ext uri="{FF2B5EF4-FFF2-40B4-BE49-F238E27FC236}">
                    <a16:creationId xmlns:a16="http://schemas.microsoft.com/office/drawing/2014/main" id="{0E8B7FFB-AAE3-EDD6-7FBF-0FA17AB2F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772"/>
                <a:ext cx="68" cy="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9" name="Rectangle 19">
                <a:extLst>
                  <a:ext uri="{FF2B5EF4-FFF2-40B4-BE49-F238E27FC236}">
                    <a16:creationId xmlns:a16="http://schemas.microsoft.com/office/drawing/2014/main" id="{C730AA78-E19C-F790-26BD-A3C8CFBF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868"/>
                <a:ext cx="68" cy="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10" name="Rectangle 20">
                <a:extLst>
                  <a:ext uri="{FF2B5EF4-FFF2-40B4-BE49-F238E27FC236}">
                    <a16:creationId xmlns:a16="http://schemas.microsoft.com/office/drawing/2014/main" id="{78702E9C-BA2A-C29D-0EE8-A13312B75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964"/>
                <a:ext cx="68" cy="6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01" name="AutoShape 21">
              <a:extLst>
                <a:ext uri="{FF2B5EF4-FFF2-40B4-BE49-F238E27FC236}">
                  <a16:creationId xmlns:a16="http://schemas.microsoft.com/office/drawing/2014/main" id="{3EF404FA-DAD4-61ED-55D0-233141CA23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33" y="2863"/>
              <a:ext cx="640" cy="6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20057 h 21600"/>
                <a:gd name="T20" fmla="*/ 178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179" y="0"/>
                  </a:moveTo>
                  <a:lnTo>
                    <a:pt x="12758" y="6189"/>
                  </a:lnTo>
                  <a:lnTo>
                    <a:pt x="16539" y="6189"/>
                  </a:lnTo>
                  <a:lnTo>
                    <a:pt x="16539" y="20048"/>
                  </a:lnTo>
                  <a:lnTo>
                    <a:pt x="0" y="20048"/>
                  </a:lnTo>
                  <a:lnTo>
                    <a:pt x="0" y="21600"/>
                  </a:lnTo>
                  <a:lnTo>
                    <a:pt x="17819" y="21600"/>
                  </a:lnTo>
                  <a:lnTo>
                    <a:pt x="17819" y="6189"/>
                  </a:lnTo>
                  <a:lnTo>
                    <a:pt x="21600" y="6189"/>
                  </a:lnTo>
                  <a:lnTo>
                    <a:pt x="1717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B3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50" name="Text Box 22">
              <a:extLst>
                <a:ext uri="{FF2B5EF4-FFF2-40B4-BE49-F238E27FC236}">
                  <a16:creationId xmlns:a16="http://schemas.microsoft.com/office/drawing/2014/main" id="{C8E682F6-7920-01FE-CB2F-429B3286D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8" y="2193"/>
              <a:ext cx="3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D</a:t>
              </a:r>
              <a:r>
                <a:rPr lang="en-US" alt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1</a:t>
              </a:r>
              <a:endPara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867351" name="Text Box 23">
              <a:extLst>
                <a:ext uri="{FF2B5EF4-FFF2-40B4-BE49-F238E27FC236}">
                  <a16:creationId xmlns:a16="http://schemas.microsoft.com/office/drawing/2014/main" id="{6099D362-D116-ECEE-6AC9-746CF6B29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8" y="3193"/>
              <a:ext cx="4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D</a:t>
              </a:r>
              <a:r>
                <a:rPr lang="en-US" alt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s-1</a:t>
              </a:r>
              <a:endPara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867352" name="Text Box 24">
              <a:extLst>
                <a:ext uri="{FF2B5EF4-FFF2-40B4-BE49-F238E27FC236}">
                  <a16:creationId xmlns:a16="http://schemas.microsoft.com/office/drawing/2014/main" id="{A4C494EB-38D6-3162-1F77-104AFAFCD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8" y="3686"/>
              <a:ext cx="3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D</a:t>
              </a:r>
              <a:r>
                <a:rPr lang="en-US" altLang="en-US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s</a:t>
              </a:r>
              <a:endPara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20505" name="AutoShape 25">
              <a:extLst>
                <a:ext uri="{FF2B5EF4-FFF2-40B4-BE49-F238E27FC236}">
                  <a16:creationId xmlns:a16="http://schemas.microsoft.com/office/drawing/2014/main" id="{BA2DA3C9-4451-6C8F-45E4-5823F3CBF7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27" y="1861"/>
              <a:ext cx="640" cy="6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20297 h 21600"/>
                <a:gd name="T20" fmla="*/ 178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280" y="0"/>
                  </a:moveTo>
                  <a:lnTo>
                    <a:pt x="12959" y="6189"/>
                  </a:lnTo>
                  <a:lnTo>
                    <a:pt x="16740" y="6189"/>
                  </a:lnTo>
                  <a:lnTo>
                    <a:pt x="16740" y="20292"/>
                  </a:lnTo>
                  <a:lnTo>
                    <a:pt x="0" y="20292"/>
                  </a:lnTo>
                  <a:lnTo>
                    <a:pt x="0" y="21600"/>
                  </a:lnTo>
                  <a:lnTo>
                    <a:pt x="17819" y="21600"/>
                  </a:lnTo>
                  <a:lnTo>
                    <a:pt x="17819" y="6189"/>
                  </a:lnTo>
                  <a:lnTo>
                    <a:pt x="21600" y="6189"/>
                  </a:lnTo>
                  <a:lnTo>
                    <a:pt x="1728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BD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Line 26">
              <a:extLst>
                <a:ext uri="{FF2B5EF4-FFF2-40B4-BE49-F238E27FC236}">
                  <a16:creationId xmlns:a16="http://schemas.microsoft.com/office/drawing/2014/main" id="{7BDD86D5-08C9-9524-0D8D-9B9BE3A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0" y="620"/>
              <a:ext cx="0" cy="12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67355" name="AutoShape 27">
            <a:extLst>
              <a:ext uri="{FF2B5EF4-FFF2-40B4-BE49-F238E27FC236}">
                <a16:creationId xmlns:a16="http://schemas.microsoft.com/office/drawing/2014/main" id="{91EFC248-535F-CE61-26FD-D3D77D114D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14450" y="2743200"/>
            <a:ext cx="7296150" cy="2057400"/>
          </a:xfrm>
          <a:prstGeom prst="bentConnector3">
            <a:avLst>
              <a:gd name="adj1" fmla="val 70407"/>
            </a:avLst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125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40">
            <a:extLst>
              <a:ext uri="{FF2B5EF4-FFF2-40B4-BE49-F238E27FC236}">
                <a16:creationId xmlns:a16="http://schemas.microsoft.com/office/drawing/2014/main" id="{3C6B3752-ABB9-81D8-F177-42F57CD47FCC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652463"/>
            <a:ext cx="4897437" cy="3275012"/>
            <a:chOff x="927" y="411"/>
            <a:chExt cx="3085" cy="2063"/>
          </a:xfrm>
        </p:grpSpPr>
        <p:grpSp>
          <p:nvGrpSpPr>
            <p:cNvPr id="20490" name="Group 37">
              <a:extLst>
                <a:ext uri="{FF2B5EF4-FFF2-40B4-BE49-F238E27FC236}">
                  <a16:creationId xmlns:a16="http://schemas.microsoft.com/office/drawing/2014/main" id="{B277D16D-9E22-48E5-8382-8BE8B11D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" y="411"/>
              <a:ext cx="3085" cy="2063"/>
              <a:chOff x="927" y="411"/>
              <a:chExt cx="3085" cy="2063"/>
            </a:xfrm>
          </p:grpSpPr>
          <p:sp>
            <p:nvSpPr>
              <p:cNvPr id="867357" name="AutoShape 29">
                <a:extLst>
                  <a:ext uri="{FF2B5EF4-FFF2-40B4-BE49-F238E27FC236}">
                    <a16:creationId xmlns:a16="http://schemas.microsoft.com/office/drawing/2014/main" id="{45A49CEA-1BC2-1784-46E1-E84715E8F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476194">
                <a:off x="1330" y="1747"/>
                <a:ext cx="1126" cy="328"/>
              </a:xfrm>
              <a:prstGeom prst="triangle">
                <a:avLst>
                  <a:gd name="adj" fmla="val 41028"/>
                </a:avLst>
              </a:prstGeom>
              <a:gradFill rotWithShape="0">
                <a:gsLst>
                  <a:gs pos="0">
                    <a:srgbClr val="0099FF"/>
                  </a:gs>
                  <a:gs pos="50000">
                    <a:schemeClr val="bg1"/>
                  </a:gs>
                  <a:gs pos="100000">
                    <a:srgbClr val="0099FF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867358" name="AutoShape 30">
                <a:extLst>
                  <a:ext uri="{FF2B5EF4-FFF2-40B4-BE49-F238E27FC236}">
                    <a16:creationId xmlns:a16="http://schemas.microsoft.com/office/drawing/2014/main" id="{EB3710A3-3EB0-DA57-F915-7EC25ABA6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89163">
                <a:off x="1399" y="1888"/>
                <a:ext cx="1780" cy="227"/>
              </a:xfrm>
              <a:prstGeom prst="triangle">
                <a:avLst>
                  <a:gd name="adj" fmla="val 41028"/>
                </a:avLst>
              </a:prstGeom>
              <a:gradFill rotWithShape="0">
                <a:gsLst>
                  <a:gs pos="0">
                    <a:srgbClr val="00FFFF"/>
                  </a:gs>
                  <a:gs pos="50000">
                    <a:schemeClr val="bg1"/>
                  </a:gs>
                  <a:gs pos="100000">
                    <a:srgbClr val="00FFFF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867359" name="AutoShape 31">
                <a:extLst>
                  <a:ext uri="{FF2B5EF4-FFF2-40B4-BE49-F238E27FC236}">
                    <a16:creationId xmlns:a16="http://schemas.microsoft.com/office/drawing/2014/main" id="{16AB35F2-4FDA-075E-D09C-461A0B2D0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1388"/>
                <a:ext cx="956" cy="520"/>
              </a:xfrm>
              <a:prstGeom prst="rtTriangle">
                <a:avLst/>
              </a:prstGeom>
              <a:gradFill rotWithShape="0">
                <a:gsLst>
                  <a:gs pos="0">
                    <a:srgbClr val="0099CC"/>
                  </a:gs>
                  <a:gs pos="50000">
                    <a:schemeClr val="bg1"/>
                  </a:gs>
                  <a:gs pos="100000">
                    <a:srgbClr val="0099CC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20495" name="AutoShape 32">
                <a:extLst>
                  <a:ext uri="{FF2B5EF4-FFF2-40B4-BE49-F238E27FC236}">
                    <a16:creationId xmlns:a16="http://schemas.microsoft.com/office/drawing/2014/main" id="{4FC7B91B-459E-D9C8-0367-E5D36405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1852"/>
                <a:ext cx="1872" cy="123"/>
              </a:xfrm>
              <a:prstGeom prst="rightArrow">
                <a:avLst>
                  <a:gd name="adj1" fmla="val 39833"/>
                  <a:gd name="adj2" fmla="val 309816"/>
                </a:avLst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74600" prstMaterial="legacyPlastic">
                <a:bevelT w="13500" h="13500" prst="angle"/>
                <a:bevelB w="13500" h="13500" prst="angle"/>
                <a:extrusionClr>
                  <a:srgbClr val="CCECFF"/>
                </a:extrusionClr>
                <a:contourClr>
                  <a:schemeClr val="bg2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96" name="AutoShape 33">
                <a:extLst>
                  <a:ext uri="{FF2B5EF4-FFF2-40B4-BE49-F238E27FC236}">
                    <a16:creationId xmlns:a16="http://schemas.microsoft.com/office/drawing/2014/main" id="{C208AC16-2A2F-25F6-60BA-8069AC1A4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58" y="1079"/>
                <a:ext cx="1470" cy="133"/>
              </a:xfrm>
              <a:prstGeom prst="rightArrow">
                <a:avLst>
                  <a:gd name="adj1" fmla="val 39833"/>
                  <a:gd name="adj2" fmla="val 224993"/>
                </a:avLst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746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chemeClr val="bg2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97" name="AutoShape 34">
                <a:extLst>
                  <a:ext uri="{FF2B5EF4-FFF2-40B4-BE49-F238E27FC236}">
                    <a16:creationId xmlns:a16="http://schemas.microsoft.com/office/drawing/2014/main" id="{02D5F8C8-3C50-E2C5-D342-687081A9D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976950">
                <a:off x="927" y="2141"/>
                <a:ext cx="1245" cy="150"/>
              </a:xfrm>
              <a:prstGeom prst="rightArrow">
                <a:avLst>
                  <a:gd name="adj1" fmla="val 39833"/>
                  <a:gd name="adj2" fmla="val 168959"/>
                </a:avLst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74600" prstMaterial="legacyPlastic">
                <a:bevelT w="13500" h="13500" prst="angle"/>
                <a:bevelB w="13500" h="13500" prst="angle"/>
                <a:extrusionClr>
                  <a:srgbClr val="CCECFF"/>
                </a:extrusionClr>
                <a:contourClr>
                  <a:schemeClr val="bg2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98" name="Oval 35">
                <a:extLst>
                  <a:ext uri="{FF2B5EF4-FFF2-40B4-BE49-F238E27FC236}">
                    <a16:creationId xmlns:a16="http://schemas.microsoft.com/office/drawing/2014/main" id="{6BD2201B-9BA5-FFD7-CF7A-BFCF51440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846"/>
                <a:ext cx="148" cy="12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67366" name="Text Box 38">
              <a:extLst>
                <a:ext uri="{FF2B5EF4-FFF2-40B4-BE49-F238E27FC236}">
                  <a16:creationId xmlns:a16="http://schemas.microsoft.com/office/drawing/2014/main" id="{EC502C9F-A4FD-DBC2-71C4-6E6DE1879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" y="191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form</a:t>
              </a:r>
              <a:endParaRPr lang="de-DE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8207CC1B-A3CE-18C0-0452-32E24867F0F9}"/>
              </a:ext>
            </a:extLst>
          </p:cNvPr>
          <p:cNvGrpSpPr>
            <a:grpSpLocks/>
          </p:cNvGrpSpPr>
          <p:nvPr/>
        </p:nvGrpSpPr>
        <p:grpSpPr bwMode="auto">
          <a:xfrm>
            <a:off x="4302125" y="1514475"/>
            <a:ext cx="1731963" cy="836613"/>
            <a:chOff x="2710" y="954"/>
            <a:chExt cx="1091" cy="527"/>
          </a:xfrm>
        </p:grpSpPr>
        <p:sp>
          <p:nvSpPr>
            <p:cNvPr id="20488" name="Oval 2">
              <a:extLst>
                <a:ext uri="{FF2B5EF4-FFF2-40B4-BE49-F238E27FC236}">
                  <a16:creationId xmlns:a16="http://schemas.microsoft.com/office/drawing/2014/main" id="{B50F594C-0A25-282A-A426-1F9D57A30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1199"/>
              <a:ext cx="323" cy="2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7367" name="Text Box 39">
              <a:extLst>
                <a:ext uri="{FF2B5EF4-FFF2-40B4-BE49-F238E27FC236}">
                  <a16:creationId xmlns:a16="http://schemas.microsoft.com/office/drawing/2014/main" id="{F13D4DB8-37E7-C888-3A80-905DE491F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1" y="954"/>
              <a:ext cx="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denotator</a:t>
              </a:r>
              <a:endParaRPr lang="de-DE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autoUpdateAnimBg="0"/>
      <p:bldP spid="8673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47811DB3-E7B8-B157-00AC-D501CB1D6D8B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620713"/>
            <a:ext cx="5534025" cy="5719762"/>
            <a:chOff x="1781" y="397"/>
            <a:chExt cx="3486" cy="3603"/>
          </a:xfrm>
        </p:grpSpPr>
        <p:grpSp>
          <p:nvGrpSpPr>
            <p:cNvPr id="21510" name="Group 3">
              <a:extLst>
                <a:ext uri="{FF2B5EF4-FFF2-40B4-BE49-F238E27FC236}">
                  <a16:creationId xmlns:a16="http://schemas.microsoft.com/office/drawing/2014/main" id="{E46D3B60-559D-56C9-ADC1-11F58B78E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2" y="587"/>
              <a:ext cx="3437" cy="3413"/>
              <a:chOff x="2117" y="1433"/>
              <a:chExt cx="2767" cy="2748"/>
            </a:xfrm>
          </p:grpSpPr>
          <p:pic>
            <p:nvPicPr>
              <p:cNvPr id="21513" name="Picture 4" descr="auroux.tiff                                                    000FD934Extra                          BF316153:">
                <a:extLst>
                  <a:ext uri="{FF2B5EF4-FFF2-40B4-BE49-F238E27FC236}">
                    <a16:creationId xmlns:a16="http://schemas.microsoft.com/office/drawing/2014/main" id="{4BA45C99-8D04-B8AC-534F-20BAF22293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" y="1433"/>
                <a:ext cx="2766" cy="2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4" name="Rectangle 5">
                <a:extLst>
                  <a:ext uri="{FF2B5EF4-FFF2-40B4-BE49-F238E27FC236}">
                    <a16:creationId xmlns:a16="http://schemas.microsoft.com/office/drawing/2014/main" id="{C99ED894-9191-BD4D-F4A7-00B38A0F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2044"/>
                <a:ext cx="906" cy="1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15" name="Rectangle 6">
                <a:extLst>
                  <a:ext uri="{FF2B5EF4-FFF2-40B4-BE49-F238E27FC236}">
                    <a16:creationId xmlns:a16="http://schemas.microsoft.com/office/drawing/2014/main" id="{31971066-0F9C-74AE-914A-8EEFC59C7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2222"/>
                <a:ext cx="1005" cy="1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0781F7B9-4664-D5D8-7029-868E7AE4E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2038"/>
              <a:ext cx="3450" cy="89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2" name="Rectangle 9">
              <a:extLst>
                <a:ext uri="{FF2B5EF4-FFF2-40B4-BE49-F238E27FC236}">
                  <a16:creationId xmlns:a16="http://schemas.microsoft.com/office/drawing/2014/main" id="{FD873D15-5E96-F028-F279-BB13C745E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397"/>
              <a:ext cx="3486" cy="1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92930" name="Text Box 2">
            <a:extLst>
              <a:ext uri="{FF2B5EF4-FFF2-40B4-BE49-F238E27FC236}">
                <a16:creationId xmlns:a16="http://schemas.microsoft.com/office/drawing/2014/main" id="{6836BA40-774C-8767-FCBC-73B2175F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635125"/>
            <a:ext cx="580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Simple Forms = Elementary Spaces </a:t>
            </a:r>
            <a:endParaRPr lang="de-DE" altLang="en-US" sz="2400">
              <a:latin typeface="Times" pitchFamily="2" charset="0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30BF5DDC-A0C1-9CC2-C061-3ACBC514E55B}"/>
              </a:ext>
            </a:extLst>
          </p:cNvPr>
          <p:cNvGrpSpPr>
            <a:grpSpLocks/>
          </p:cNvGrpSpPr>
          <p:nvPr/>
        </p:nvGrpSpPr>
        <p:grpSpPr bwMode="auto">
          <a:xfrm>
            <a:off x="2360613" y="2098675"/>
            <a:ext cx="5389562" cy="4368800"/>
            <a:chOff x="1393" y="1912"/>
            <a:chExt cx="3489" cy="2115"/>
          </a:xfrm>
        </p:grpSpPr>
        <p:sp>
          <p:nvSpPr>
            <p:cNvPr id="21508" name="AutoShape 11">
              <a:extLst>
                <a:ext uri="{FF2B5EF4-FFF2-40B4-BE49-F238E27FC236}">
                  <a16:creationId xmlns:a16="http://schemas.microsoft.com/office/drawing/2014/main" id="{8C72B130-C828-90AF-912D-62B5BB4449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36" y="2669"/>
              <a:ext cx="2115" cy="6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20093 h 21600"/>
                <a:gd name="T20" fmla="*/ 2025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537" y="0"/>
                  </a:moveTo>
                  <a:lnTo>
                    <a:pt x="17474" y="6601"/>
                  </a:lnTo>
                  <a:lnTo>
                    <a:pt x="18823" y="6601"/>
                  </a:lnTo>
                  <a:lnTo>
                    <a:pt x="18823" y="20077"/>
                  </a:lnTo>
                  <a:lnTo>
                    <a:pt x="0" y="20077"/>
                  </a:lnTo>
                  <a:lnTo>
                    <a:pt x="0" y="21600"/>
                  </a:lnTo>
                  <a:lnTo>
                    <a:pt x="20251" y="21600"/>
                  </a:lnTo>
                  <a:lnTo>
                    <a:pt x="20251" y="6601"/>
                  </a:lnTo>
                  <a:lnTo>
                    <a:pt x="21600" y="6601"/>
                  </a:lnTo>
                  <a:lnTo>
                    <a:pt x="19537" y="0"/>
                  </a:lnTo>
                  <a:close/>
                </a:path>
              </a:pathLst>
            </a:custGeom>
            <a:solidFill>
              <a:srgbClr val="FF0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Line 12">
              <a:extLst>
                <a:ext uri="{FF2B5EF4-FFF2-40B4-BE49-F238E27FC236}">
                  <a16:creationId xmlns:a16="http://schemas.microsoft.com/office/drawing/2014/main" id="{F0729CFE-E65E-98EA-7660-EBC65C0B8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1" y="3825"/>
              <a:ext cx="2891" cy="0"/>
            </a:xfrm>
            <a:prstGeom prst="line">
              <a:avLst/>
            </a:prstGeom>
            <a:noFill/>
            <a:ln w="38100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224300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Text Box 2">
            <a:extLst>
              <a:ext uri="{FF2B5EF4-FFF2-40B4-BE49-F238E27FC236}">
                <a16:creationId xmlns:a16="http://schemas.microsoft.com/office/drawing/2014/main" id="{F0BEC05E-BA79-3E75-765D-1F48135C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FB0F0AD-A5E9-C9D4-3ADD-3E357BD3CDAF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722313"/>
            <a:ext cx="1555750" cy="2025650"/>
            <a:chOff x="216" y="455"/>
            <a:chExt cx="904" cy="1276"/>
          </a:xfrm>
        </p:grpSpPr>
        <p:sp>
          <p:nvSpPr>
            <p:cNvPr id="22552" name="AutoShape 4">
              <a:extLst>
                <a:ext uri="{FF2B5EF4-FFF2-40B4-BE49-F238E27FC236}">
                  <a16:creationId xmlns:a16="http://schemas.microsoft.com/office/drawing/2014/main" id="{2150552F-6B89-2839-86BE-BBA7E2199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8357" name="Text Box 5">
              <a:extLst>
                <a:ext uri="{FF2B5EF4-FFF2-40B4-BE49-F238E27FC236}">
                  <a16:creationId xmlns:a16="http://schemas.microsoft.com/office/drawing/2014/main" id="{29C85BA9-885C-492D-5694-01FB8B2B2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9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‘Loudness’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68358" name="Text Box 6">
            <a:extLst>
              <a:ext uri="{FF2B5EF4-FFF2-40B4-BE49-F238E27FC236}">
                <a16:creationId xmlns:a16="http://schemas.microsoft.com/office/drawing/2014/main" id="{1D624465-ECB6-C8D6-BE43-0C27DC7F7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606800"/>
            <a:ext cx="591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9A2E9144-8547-328B-B6E4-1950344E4765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4021138"/>
            <a:ext cx="1755775" cy="2025650"/>
            <a:chOff x="216" y="2533"/>
            <a:chExt cx="1020" cy="1276"/>
          </a:xfrm>
        </p:grpSpPr>
        <p:sp>
          <p:nvSpPr>
            <p:cNvPr id="22550" name="AutoShape 8">
              <a:extLst>
                <a:ext uri="{FF2B5EF4-FFF2-40B4-BE49-F238E27FC236}">
                  <a16:creationId xmlns:a16="http://schemas.microsoft.com/office/drawing/2014/main" id="{226AC2D5-9D94-8FC0-ED62-78ACAC60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8361" name="Text Box 9">
              <a:extLst>
                <a:ext uri="{FF2B5EF4-FFF2-40B4-BE49-F238E27FC236}">
                  <a16:creationId xmlns:a16="http://schemas.microsoft.com/office/drawing/2014/main" id="{AC0F77BA-5CE7-0A98-8ECD-271DB526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10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‘mezzoforte’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DEFF343-C434-6A81-5764-7EDACC0AB439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669925"/>
            <a:ext cx="4670425" cy="1258888"/>
            <a:chOff x="3205" y="422"/>
            <a:chExt cx="2942" cy="793"/>
          </a:xfrm>
        </p:grpSpPr>
        <p:sp>
          <p:nvSpPr>
            <p:cNvPr id="868363" name="Text Box 11">
              <a:extLst>
                <a:ext uri="{FF2B5EF4-FFF2-40B4-BE49-F238E27FC236}">
                  <a16:creationId xmlns:a16="http://schemas.microsoft.com/office/drawing/2014/main" id="{81EAFE76-35BC-AC07-AD1A-A7DD68B29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" y="697"/>
              <a:ext cx="294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A = </a:t>
              </a:r>
              <a:r>
                <a:rPr lang="de-CH" sz="24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STRG</a:t>
              </a:r>
              <a:r>
                <a:rPr lang="de-CH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 = 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set of strings (words) from a given alphabet</a:t>
              </a:r>
            </a:p>
          </p:txBody>
        </p:sp>
        <p:sp>
          <p:nvSpPr>
            <p:cNvPr id="22549" name="AutoShape 12">
              <a:extLst>
                <a:ext uri="{FF2B5EF4-FFF2-40B4-BE49-F238E27FC236}">
                  <a16:creationId xmlns:a16="http://schemas.microsoft.com/office/drawing/2014/main" id="{7A97A72B-F99E-AE8F-85FA-4827AD46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422"/>
              <a:ext cx="173" cy="321"/>
            </a:xfrm>
            <a:prstGeom prst="downArrow">
              <a:avLst>
                <a:gd name="adj1" fmla="val 24870"/>
                <a:gd name="adj2" fmla="val 46447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0EE8B133-7925-D622-C5D3-7A5765C9E00E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4006850"/>
            <a:ext cx="2889250" cy="1981200"/>
            <a:chOff x="1914" y="2524"/>
            <a:chExt cx="1680" cy="1248"/>
          </a:xfrm>
        </p:grpSpPr>
        <p:grpSp>
          <p:nvGrpSpPr>
            <p:cNvPr id="22544" name="Group 15">
              <a:extLst>
                <a:ext uri="{FF2B5EF4-FFF2-40B4-BE49-F238E27FC236}">
                  <a16:creationId xmlns:a16="http://schemas.microsoft.com/office/drawing/2014/main" id="{C4B46000-6E1D-2619-F440-03B55A469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2524"/>
              <a:ext cx="1680" cy="1248"/>
              <a:chOff x="1914" y="2524"/>
              <a:chExt cx="1680" cy="1248"/>
            </a:xfrm>
          </p:grpSpPr>
          <p:sp>
            <p:nvSpPr>
              <p:cNvPr id="868368" name="Text Box 16">
                <a:extLst>
                  <a:ext uri="{FF2B5EF4-FFF2-40B4-BE49-F238E27FC236}">
                    <a16:creationId xmlns:a16="http://schemas.microsoft.com/office/drawing/2014/main" id="{49D83004-9FA7-8D9E-F487-91EF92D45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2794"/>
                <a:ext cx="1680" cy="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a string of letters</a:t>
                </a:r>
                <a:br>
                  <a:rPr 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</a:br>
                <a:endPara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example:</a:t>
                </a:r>
                <a:endPara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en-US" sz="2400" b="1" i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mf</a:t>
                </a:r>
              </a:p>
            </p:txBody>
          </p:sp>
          <p:sp>
            <p:nvSpPr>
              <p:cNvPr id="22547" name="AutoShape 17">
                <a:extLst>
                  <a:ext uri="{FF2B5EF4-FFF2-40B4-BE49-F238E27FC236}">
                    <a16:creationId xmlns:a16="http://schemas.microsoft.com/office/drawing/2014/main" id="{E0A18D31-4114-09D6-8642-22DA6AD08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" y="2524"/>
                <a:ext cx="180" cy="321"/>
              </a:xfrm>
              <a:prstGeom prst="downArrow">
                <a:avLst>
                  <a:gd name="adj1" fmla="val 24870"/>
                  <a:gd name="adj2" fmla="val 44641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68370" name="Text Box 18">
              <a:extLst>
                <a:ext uri="{FF2B5EF4-FFF2-40B4-BE49-F238E27FC236}">
                  <a16:creationId xmlns:a16="http://schemas.microsoft.com/office/drawing/2014/main" id="{6ACC1783-D19B-EA99-305E-6AE248DF9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" y="3093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h5" charset="0"/>
                <a:ea typeface="+mn-ea"/>
              </a:endParaRP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17F21B8B-E4B2-3C6F-36CB-816971CD7781}"/>
              </a:ext>
            </a:extLst>
          </p:cNvPr>
          <p:cNvGrpSpPr>
            <a:grpSpLocks/>
          </p:cNvGrpSpPr>
          <p:nvPr/>
        </p:nvGrpSpPr>
        <p:grpSpPr bwMode="auto">
          <a:xfrm>
            <a:off x="3654425" y="739775"/>
            <a:ext cx="3487738" cy="2684463"/>
            <a:chOff x="2302" y="466"/>
            <a:chExt cx="2197" cy="1691"/>
          </a:xfrm>
        </p:grpSpPr>
        <p:sp>
          <p:nvSpPr>
            <p:cNvPr id="22540" name="AutoShape 20">
              <a:extLst>
                <a:ext uri="{FF2B5EF4-FFF2-40B4-BE49-F238E27FC236}">
                  <a16:creationId xmlns:a16="http://schemas.microsoft.com/office/drawing/2014/main" id="{9D972A8E-A721-95A6-4040-12A24C04F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29" y="839"/>
              <a:ext cx="1691" cy="9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2 h 21600"/>
                <a:gd name="T20" fmla="*/ 1841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1" name="Group 21">
              <a:extLst>
                <a:ext uri="{FF2B5EF4-FFF2-40B4-BE49-F238E27FC236}">
                  <a16:creationId xmlns:a16="http://schemas.microsoft.com/office/drawing/2014/main" id="{C6464B72-87F9-2F12-B807-5029228F8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1" y="1674"/>
              <a:ext cx="1168" cy="444"/>
              <a:chOff x="4390" y="1863"/>
              <a:chExt cx="1079" cy="444"/>
            </a:xfrm>
          </p:grpSpPr>
          <p:sp>
            <p:nvSpPr>
              <p:cNvPr id="868374" name="AutoShape 22">
                <a:extLst>
                  <a:ext uri="{FF2B5EF4-FFF2-40B4-BE49-F238E27FC236}">
                    <a16:creationId xmlns:a16="http://schemas.microsoft.com/office/drawing/2014/main" id="{D26C0DF6-F989-3285-1552-514AA2E5B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1863"/>
                <a:ext cx="1079" cy="44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868375" name="Text Box 23">
                <a:extLst>
                  <a:ext uri="{FF2B5EF4-FFF2-40B4-BE49-F238E27FC236}">
                    <a16:creationId xmlns:a16="http://schemas.microsoft.com/office/drawing/2014/main" id="{00804DC4-348F-A48B-D7B9-AAD5722DA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5" y="1996"/>
                <a:ext cx="6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Simple</a:t>
                </a:r>
                <a:endParaRPr lang="de-CH" alt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sp>
        <p:nvSpPr>
          <p:cNvPr id="868382" name="Freeform 30">
            <a:extLst>
              <a:ext uri="{FF2B5EF4-FFF2-40B4-BE49-F238E27FC236}">
                <a16:creationId xmlns:a16="http://schemas.microsoft.com/office/drawing/2014/main" id="{60EF092B-6F50-554D-5B2E-F5190C44582D}"/>
              </a:ext>
            </a:extLst>
          </p:cNvPr>
          <p:cNvSpPr>
            <a:spLocks/>
          </p:cNvSpPr>
          <p:nvPr/>
        </p:nvSpPr>
        <p:spPr bwMode="auto">
          <a:xfrm>
            <a:off x="2155825" y="2689225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8383" name="Picture 31" descr="strg.jpg    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592F8D55-F6F4-9F1F-E392-197DDC22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6175" y="4341813"/>
            <a:ext cx="2260600" cy="1966912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68384" name="Text Box 32">
            <a:extLst>
              <a:ext uri="{FF2B5EF4-FFF2-40B4-BE49-F238E27FC236}">
                <a16:creationId xmlns:a16="http://schemas.microsoft.com/office/drawing/2014/main" id="{FD96E296-6150-0285-9DAD-BFCC0347A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3" y="68263"/>
            <a:ext cx="127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Simple 1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68385" name="AutoShape 33">
            <a:extLst>
              <a:ext uri="{FF2B5EF4-FFF2-40B4-BE49-F238E27FC236}">
                <a16:creationId xmlns:a16="http://schemas.microsoft.com/office/drawing/2014/main" id="{5E0EE2E3-6D97-E430-E8DC-C55F53D9D815}"/>
              </a:ext>
            </a:extLst>
          </p:cNvPr>
          <p:cNvSpPr>
            <a:spLocks noChangeArrowheads="1"/>
          </p:cNvSpPr>
          <p:nvPr/>
        </p:nvSpPr>
        <p:spPr bwMode="auto">
          <a:xfrm rot="20484706" flipV="1">
            <a:off x="5105400" y="5116513"/>
            <a:ext cx="3335338" cy="3032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7659 h 21600"/>
              <a:gd name="T14" fmla="*/ 20653 w 21600"/>
              <a:gd name="T15" fmla="*/ 139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343" y="0"/>
                </a:moveTo>
                <a:lnTo>
                  <a:pt x="18343" y="7659"/>
                </a:lnTo>
                <a:lnTo>
                  <a:pt x="3375" y="7659"/>
                </a:lnTo>
                <a:lnTo>
                  <a:pt x="3375" y="13941"/>
                </a:lnTo>
                <a:lnTo>
                  <a:pt x="18343" y="13941"/>
                </a:lnTo>
                <a:lnTo>
                  <a:pt x="18343" y="21600"/>
                </a:lnTo>
                <a:lnTo>
                  <a:pt x="21600" y="10800"/>
                </a:lnTo>
                <a:lnTo>
                  <a:pt x="18343" y="0"/>
                </a:lnTo>
                <a:close/>
              </a:path>
              <a:path w="21600" h="21600">
                <a:moveTo>
                  <a:pt x="1350" y="7659"/>
                </a:moveTo>
                <a:lnTo>
                  <a:pt x="1350" y="13941"/>
                </a:lnTo>
                <a:lnTo>
                  <a:pt x="2700" y="13941"/>
                </a:lnTo>
                <a:lnTo>
                  <a:pt x="2700" y="7659"/>
                </a:lnTo>
                <a:lnTo>
                  <a:pt x="1350" y="7659"/>
                </a:lnTo>
                <a:close/>
              </a:path>
              <a:path w="21600" h="21600">
                <a:moveTo>
                  <a:pt x="0" y="7659"/>
                </a:moveTo>
                <a:lnTo>
                  <a:pt x="0" y="13941"/>
                </a:lnTo>
                <a:lnTo>
                  <a:pt x="675" y="13941"/>
                </a:lnTo>
                <a:lnTo>
                  <a:pt x="675" y="7659"/>
                </a:lnTo>
                <a:lnTo>
                  <a:pt x="0" y="7659"/>
                </a:lnTo>
                <a:close/>
              </a:path>
            </a:pathLst>
          </a:custGeom>
          <a:solidFill>
            <a:srgbClr val="FF02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86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4" grpId="0" autoUpdateAnimBg="0"/>
      <p:bldP spid="8683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Text Box 2">
            <a:extLst>
              <a:ext uri="{FF2B5EF4-FFF2-40B4-BE49-F238E27FC236}">
                <a16:creationId xmlns:a16="http://schemas.microsoft.com/office/drawing/2014/main" id="{795DB42E-ED36-1444-17EB-09F4FAAEE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1746E2D-B0A8-5D12-0935-8C7EBD3046C8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722313"/>
            <a:ext cx="1841500" cy="2025650"/>
            <a:chOff x="216" y="455"/>
            <a:chExt cx="1071" cy="1276"/>
          </a:xfrm>
        </p:grpSpPr>
        <p:sp>
          <p:nvSpPr>
            <p:cNvPr id="23578" name="AutoShape 4">
              <a:extLst>
                <a:ext uri="{FF2B5EF4-FFF2-40B4-BE49-F238E27FC236}">
                  <a16:creationId xmlns:a16="http://schemas.microsoft.com/office/drawing/2014/main" id="{298E0CA9-5C86-BC5A-E051-6F581DD80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9621" name="Text Box 5">
              <a:extLst>
                <a:ext uri="{FF2B5EF4-FFF2-40B4-BE49-F238E27FC236}">
                  <a16:creationId xmlns:a16="http://schemas.microsoft.com/office/drawing/2014/main" id="{070B07F1-E202-3BBD-8FC6-58FCB6A0E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10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‘HiHat-State’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79622" name="Text Box 6">
            <a:extLst>
              <a:ext uri="{FF2B5EF4-FFF2-40B4-BE49-F238E27FC236}">
                <a16:creationId xmlns:a16="http://schemas.microsoft.com/office/drawing/2014/main" id="{99D7243C-8E54-4B67-5038-B54CCB70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606800"/>
            <a:ext cx="591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4380ED3-5531-678F-DC18-E00454FB3FA5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4021138"/>
            <a:ext cx="1724025" cy="2025650"/>
            <a:chOff x="216" y="2533"/>
            <a:chExt cx="1002" cy="1276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F0CA9842-6D05-E8EC-DF12-BED8951E7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9625" name="Text Box 9">
              <a:extLst>
                <a:ext uri="{FF2B5EF4-FFF2-40B4-BE49-F238E27FC236}">
                  <a16:creationId xmlns:a16="http://schemas.microsoft.com/office/drawing/2014/main" id="{59855FCA-04BE-53FC-8A90-E36BCB5E4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10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‘openHiHat’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E5D10006-BB6F-E65A-8937-5E36BD5F0549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669925"/>
            <a:ext cx="4670425" cy="893763"/>
            <a:chOff x="3205" y="422"/>
            <a:chExt cx="2942" cy="563"/>
          </a:xfrm>
        </p:grpSpPr>
        <p:sp>
          <p:nvSpPr>
            <p:cNvPr id="879627" name="Text Box 11">
              <a:extLst>
                <a:ext uri="{FF2B5EF4-FFF2-40B4-BE49-F238E27FC236}">
                  <a16:creationId xmlns:a16="http://schemas.microsoft.com/office/drawing/2014/main" id="{274B76A2-E378-BF18-FBBD-444FA0F95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" y="697"/>
              <a:ext cx="29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A = Boole = {NO, YES} (boolean)</a:t>
              </a:r>
            </a:p>
          </p:txBody>
        </p:sp>
        <p:sp>
          <p:nvSpPr>
            <p:cNvPr id="23575" name="AutoShape 12">
              <a:extLst>
                <a:ext uri="{FF2B5EF4-FFF2-40B4-BE49-F238E27FC236}">
                  <a16:creationId xmlns:a16="http://schemas.microsoft.com/office/drawing/2014/main" id="{760E6FEB-A05E-FE4E-5A70-F69DEC4F0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422"/>
              <a:ext cx="173" cy="321"/>
            </a:xfrm>
            <a:prstGeom prst="downArrow">
              <a:avLst>
                <a:gd name="adj1" fmla="val 24870"/>
                <a:gd name="adj2" fmla="val 46447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3F48786C-F620-2AC3-A363-380418C4A95A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4006850"/>
            <a:ext cx="2889250" cy="1981200"/>
            <a:chOff x="1914" y="2524"/>
            <a:chExt cx="1680" cy="1248"/>
          </a:xfrm>
        </p:grpSpPr>
        <p:grpSp>
          <p:nvGrpSpPr>
            <p:cNvPr id="23570" name="Group 15">
              <a:extLst>
                <a:ext uri="{FF2B5EF4-FFF2-40B4-BE49-F238E27FC236}">
                  <a16:creationId xmlns:a16="http://schemas.microsoft.com/office/drawing/2014/main" id="{8E1A6456-A445-2754-E44D-479B0D91E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2524"/>
              <a:ext cx="1680" cy="1248"/>
              <a:chOff x="1914" y="2524"/>
              <a:chExt cx="1680" cy="1248"/>
            </a:xfrm>
          </p:grpSpPr>
          <p:sp>
            <p:nvSpPr>
              <p:cNvPr id="879632" name="Text Box 16">
                <a:extLst>
                  <a:ext uri="{FF2B5EF4-FFF2-40B4-BE49-F238E27FC236}">
                    <a16:creationId xmlns:a16="http://schemas.microsoft.com/office/drawing/2014/main" id="{80DF4B70-D55F-E662-6727-C53D4BE2A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2794"/>
                <a:ext cx="1680" cy="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boolean value</a:t>
                </a:r>
                <a:r>
                  <a:rPr lang="de-CH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charset="0"/>
                    <a:ea typeface="+mn-ea"/>
                  </a:rPr>
                  <a:t> </a:t>
                </a:r>
                <a:br>
                  <a:rPr lang="de-CH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charset="0"/>
                    <a:ea typeface="+mn-ea"/>
                  </a:rPr>
                </a:br>
                <a:endPara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example:</a:t>
                </a:r>
                <a:endPara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YES</a:t>
                </a:r>
              </a:p>
            </p:txBody>
          </p:sp>
          <p:sp>
            <p:nvSpPr>
              <p:cNvPr id="23573" name="AutoShape 17">
                <a:extLst>
                  <a:ext uri="{FF2B5EF4-FFF2-40B4-BE49-F238E27FC236}">
                    <a16:creationId xmlns:a16="http://schemas.microsoft.com/office/drawing/2014/main" id="{04B7B508-B6DD-5007-8C08-B3FA1AC6C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" y="2524"/>
                <a:ext cx="180" cy="321"/>
              </a:xfrm>
              <a:prstGeom prst="downArrow">
                <a:avLst>
                  <a:gd name="adj1" fmla="val 24870"/>
                  <a:gd name="adj2" fmla="val 44641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79634" name="Text Box 18">
              <a:extLst>
                <a:ext uri="{FF2B5EF4-FFF2-40B4-BE49-F238E27FC236}">
                  <a16:creationId xmlns:a16="http://schemas.microsoft.com/office/drawing/2014/main" id="{1A9883D6-8C89-AA79-D413-3A89F22E8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" y="3093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h5" charset="0"/>
                <a:ea typeface="+mn-ea"/>
              </a:endParaRP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155DAA0C-1483-BB15-8B57-57C2570B355D}"/>
              </a:ext>
            </a:extLst>
          </p:cNvPr>
          <p:cNvGrpSpPr>
            <a:grpSpLocks/>
          </p:cNvGrpSpPr>
          <p:nvPr/>
        </p:nvGrpSpPr>
        <p:grpSpPr bwMode="auto">
          <a:xfrm>
            <a:off x="3654425" y="739775"/>
            <a:ext cx="3487738" cy="2684463"/>
            <a:chOff x="2302" y="466"/>
            <a:chExt cx="2197" cy="1691"/>
          </a:xfrm>
        </p:grpSpPr>
        <p:sp>
          <p:nvSpPr>
            <p:cNvPr id="23566" name="AutoShape 20">
              <a:extLst>
                <a:ext uri="{FF2B5EF4-FFF2-40B4-BE49-F238E27FC236}">
                  <a16:creationId xmlns:a16="http://schemas.microsoft.com/office/drawing/2014/main" id="{83018981-E628-4D30-77B4-CF9DB0D811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29" y="839"/>
              <a:ext cx="1691" cy="9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2 h 21600"/>
                <a:gd name="T20" fmla="*/ 1841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7" name="Group 21">
              <a:extLst>
                <a:ext uri="{FF2B5EF4-FFF2-40B4-BE49-F238E27FC236}">
                  <a16:creationId xmlns:a16="http://schemas.microsoft.com/office/drawing/2014/main" id="{4B887895-D3CB-C517-21B7-904781B58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1" y="1674"/>
              <a:ext cx="1168" cy="444"/>
              <a:chOff x="4390" y="1863"/>
              <a:chExt cx="1079" cy="444"/>
            </a:xfrm>
          </p:grpSpPr>
          <p:sp>
            <p:nvSpPr>
              <p:cNvPr id="879638" name="AutoShape 22">
                <a:extLst>
                  <a:ext uri="{FF2B5EF4-FFF2-40B4-BE49-F238E27FC236}">
                    <a16:creationId xmlns:a16="http://schemas.microsoft.com/office/drawing/2014/main" id="{D8A2F249-255A-2320-7D4F-BACEB3AF4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1863"/>
                <a:ext cx="1079" cy="44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879639" name="Text Box 23">
                <a:extLst>
                  <a:ext uri="{FF2B5EF4-FFF2-40B4-BE49-F238E27FC236}">
                    <a16:creationId xmlns:a16="http://schemas.microsoft.com/office/drawing/2014/main" id="{B6EEBFBB-CABC-1FD9-2760-1FB266B77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5" y="1996"/>
                <a:ext cx="6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Simple</a:t>
                </a:r>
                <a:endParaRPr lang="de-CH" alt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sp>
        <p:nvSpPr>
          <p:cNvPr id="879643" name="Freeform 27">
            <a:extLst>
              <a:ext uri="{FF2B5EF4-FFF2-40B4-BE49-F238E27FC236}">
                <a16:creationId xmlns:a16="http://schemas.microsoft.com/office/drawing/2014/main" id="{060EE006-BFDF-FD6B-2382-2DA68D58AFB3}"/>
              </a:ext>
            </a:extLst>
          </p:cNvPr>
          <p:cNvSpPr>
            <a:spLocks/>
          </p:cNvSpPr>
          <p:nvPr/>
        </p:nvSpPr>
        <p:spPr bwMode="auto">
          <a:xfrm>
            <a:off x="2155825" y="2689225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43ED8077-8D9A-977C-556D-0A397706C547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3186113"/>
            <a:ext cx="1762125" cy="3051175"/>
            <a:chOff x="4892" y="2007"/>
            <a:chExt cx="1110" cy="1922"/>
          </a:xfrm>
        </p:grpSpPr>
        <p:pic>
          <p:nvPicPr>
            <p:cNvPr id="879644" name="Picture 28" descr="&#9;boole.jpg                                                      00001571Macintosh HD                   B378B6AB:">
              <a:extLst>
                <a:ext uri="{FF2B5EF4-FFF2-40B4-BE49-F238E27FC236}">
                  <a16:creationId xmlns:a16="http://schemas.microsoft.com/office/drawing/2014/main" id="{6C973888-04D7-BCD9-8F82-C3B0A8596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92" y="2007"/>
              <a:ext cx="1110" cy="1922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23565" name="Rectangle 29">
              <a:extLst>
                <a:ext uri="{FF2B5EF4-FFF2-40B4-BE49-F238E27FC236}">
                  <a16:creationId xmlns:a16="http://schemas.microsoft.com/office/drawing/2014/main" id="{A140EAF8-11D2-6FC7-D3B4-61334C9A2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2412"/>
              <a:ext cx="310" cy="2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9647" name="Text Box 31">
            <a:extLst>
              <a:ext uri="{FF2B5EF4-FFF2-40B4-BE49-F238E27FC236}">
                <a16:creationId xmlns:a16="http://schemas.microsoft.com/office/drawing/2014/main" id="{C27CD8FA-F4A0-D661-9B9B-BA87949F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68263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Simple 2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79648" name="AutoShape 32">
            <a:extLst>
              <a:ext uri="{FF2B5EF4-FFF2-40B4-BE49-F238E27FC236}">
                <a16:creationId xmlns:a16="http://schemas.microsoft.com/office/drawing/2014/main" id="{52FCD08E-AD06-230C-8FB9-E1BACEE28E0A}"/>
              </a:ext>
            </a:extLst>
          </p:cNvPr>
          <p:cNvSpPr>
            <a:spLocks noChangeArrowheads="1"/>
          </p:cNvSpPr>
          <p:nvPr/>
        </p:nvSpPr>
        <p:spPr bwMode="auto">
          <a:xfrm rot="19394094" flipV="1">
            <a:off x="5243513" y="4618038"/>
            <a:ext cx="3335337" cy="3032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7659 h 21600"/>
              <a:gd name="T14" fmla="*/ 20653 w 21600"/>
              <a:gd name="T15" fmla="*/ 139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343" y="0"/>
                </a:moveTo>
                <a:lnTo>
                  <a:pt x="18343" y="7659"/>
                </a:lnTo>
                <a:lnTo>
                  <a:pt x="3375" y="7659"/>
                </a:lnTo>
                <a:lnTo>
                  <a:pt x="3375" y="13941"/>
                </a:lnTo>
                <a:lnTo>
                  <a:pt x="18343" y="13941"/>
                </a:lnTo>
                <a:lnTo>
                  <a:pt x="18343" y="21600"/>
                </a:lnTo>
                <a:lnTo>
                  <a:pt x="21600" y="10800"/>
                </a:lnTo>
                <a:lnTo>
                  <a:pt x="18343" y="0"/>
                </a:lnTo>
                <a:close/>
              </a:path>
              <a:path w="21600" h="21600">
                <a:moveTo>
                  <a:pt x="1350" y="7659"/>
                </a:moveTo>
                <a:lnTo>
                  <a:pt x="1350" y="13941"/>
                </a:lnTo>
                <a:lnTo>
                  <a:pt x="2700" y="13941"/>
                </a:lnTo>
                <a:lnTo>
                  <a:pt x="2700" y="7659"/>
                </a:lnTo>
                <a:lnTo>
                  <a:pt x="1350" y="7659"/>
                </a:lnTo>
                <a:close/>
              </a:path>
              <a:path w="21600" h="21600">
                <a:moveTo>
                  <a:pt x="0" y="7659"/>
                </a:moveTo>
                <a:lnTo>
                  <a:pt x="0" y="13941"/>
                </a:lnTo>
                <a:lnTo>
                  <a:pt x="675" y="13941"/>
                </a:lnTo>
                <a:lnTo>
                  <a:pt x="675" y="7659"/>
                </a:lnTo>
                <a:lnTo>
                  <a:pt x="0" y="7659"/>
                </a:lnTo>
                <a:close/>
              </a:path>
            </a:pathLst>
          </a:custGeom>
          <a:solidFill>
            <a:srgbClr val="FF020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7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8" grpId="0" autoUpdateAnimBg="0"/>
      <p:bldP spid="8796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Text Box 2">
            <a:extLst>
              <a:ext uri="{FF2B5EF4-FFF2-40B4-BE49-F238E27FC236}">
                <a16:creationId xmlns:a16="http://schemas.microsoft.com/office/drawing/2014/main" id="{D90A31A4-A599-A766-994B-47D47B90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FAB6703-2E67-BF6F-9782-141694242AC0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722313"/>
            <a:ext cx="1300163" cy="2025650"/>
            <a:chOff x="216" y="455"/>
            <a:chExt cx="756" cy="1276"/>
          </a:xfrm>
        </p:grpSpPr>
        <p:sp>
          <p:nvSpPr>
            <p:cNvPr id="24604" name="AutoShape 4">
              <a:extLst>
                <a:ext uri="{FF2B5EF4-FFF2-40B4-BE49-F238E27FC236}">
                  <a16:creationId xmlns:a16="http://schemas.microsoft.com/office/drawing/2014/main" id="{E859F9DE-2304-5565-DDA9-D300E349B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0645" name="Text Box 5">
              <a:extLst>
                <a:ext uri="{FF2B5EF4-FFF2-40B4-BE49-F238E27FC236}">
                  <a16:creationId xmlns:a16="http://schemas.microsoft.com/office/drawing/2014/main" id="{BE11EAF8-D470-7D61-9136-7CD06F67B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7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‘Pitch’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80646" name="Text Box 6">
            <a:extLst>
              <a:ext uri="{FF2B5EF4-FFF2-40B4-BE49-F238E27FC236}">
                <a16:creationId xmlns:a16="http://schemas.microsoft.com/office/drawing/2014/main" id="{22D1C835-0C9B-B967-A459-EFC64A6C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3606800"/>
            <a:ext cx="591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C21590D6-7D3A-10FE-3D59-1F789561DC3B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4021138"/>
            <a:ext cx="1452563" cy="2025650"/>
            <a:chOff x="216" y="2533"/>
            <a:chExt cx="844" cy="1276"/>
          </a:xfrm>
        </p:grpSpPr>
        <p:sp>
          <p:nvSpPr>
            <p:cNvPr id="24602" name="AutoShape 8">
              <a:extLst>
                <a:ext uri="{FF2B5EF4-FFF2-40B4-BE49-F238E27FC236}">
                  <a16:creationId xmlns:a16="http://schemas.microsoft.com/office/drawing/2014/main" id="{A001FDA8-BEAB-38A0-301E-95E571BB4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0649" name="Text Box 9">
              <a:extLst>
                <a:ext uri="{FF2B5EF4-FFF2-40B4-BE49-F238E27FC236}">
                  <a16:creationId xmlns:a16="http://schemas.microsoft.com/office/drawing/2014/main" id="{7C0A739A-07DB-18B2-9CF8-B4C4BF1E2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8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‘thisPitch’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0886EF60-9EC2-CE01-B2A2-1D7F15D1488D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669925"/>
            <a:ext cx="4670425" cy="893763"/>
            <a:chOff x="3205" y="422"/>
            <a:chExt cx="2942" cy="563"/>
          </a:xfrm>
        </p:grpSpPr>
        <p:sp>
          <p:nvSpPr>
            <p:cNvPr id="880651" name="Text Box 11">
              <a:extLst>
                <a:ext uri="{FF2B5EF4-FFF2-40B4-BE49-F238E27FC236}">
                  <a16:creationId xmlns:a16="http://schemas.microsoft.com/office/drawing/2014/main" id="{C024BDA8-9653-3206-22C0-39B9594FB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" y="697"/>
              <a:ext cx="29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A = integers 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 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=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 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{...-2,-1,0,1,2,3,...}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24601" name="AutoShape 12">
              <a:extLst>
                <a:ext uri="{FF2B5EF4-FFF2-40B4-BE49-F238E27FC236}">
                  <a16:creationId xmlns:a16="http://schemas.microsoft.com/office/drawing/2014/main" id="{F2D5C5B9-7C06-788E-2C73-19341B1F0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422"/>
              <a:ext cx="173" cy="321"/>
            </a:xfrm>
            <a:prstGeom prst="downArrow">
              <a:avLst>
                <a:gd name="adj1" fmla="val 24870"/>
                <a:gd name="adj2" fmla="val 46447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72228B86-06B9-0807-AD6A-986EDE459435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4006850"/>
            <a:ext cx="2889250" cy="2346325"/>
            <a:chOff x="1914" y="2524"/>
            <a:chExt cx="1680" cy="1478"/>
          </a:xfrm>
        </p:grpSpPr>
        <p:grpSp>
          <p:nvGrpSpPr>
            <p:cNvPr id="24596" name="Group 15">
              <a:extLst>
                <a:ext uri="{FF2B5EF4-FFF2-40B4-BE49-F238E27FC236}">
                  <a16:creationId xmlns:a16="http://schemas.microsoft.com/office/drawing/2014/main" id="{E525FEBF-9924-F8CF-DEA9-51A91D8EC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2524"/>
              <a:ext cx="1680" cy="1478"/>
              <a:chOff x="1914" y="2524"/>
              <a:chExt cx="1680" cy="1478"/>
            </a:xfrm>
          </p:grpSpPr>
          <p:sp>
            <p:nvSpPr>
              <p:cNvPr id="880656" name="Text Box 16">
                <a:extLst>
                  <a:ext uri="{FF2B5EF4-FFF2-40B4-BE49-F238E27FC236}">
                    <a16:creationId xmlns:a16="http://schemas.microsoft.com/office/drawing/2014/main" id="{7D9FE7ED-2729-86EE-8207-7CD8E5B87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2794"/>
                <a:ext cx="1680" cy="1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integer number</a:t>
                </a:r>
                <a:endPara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from</a:t>
                </a: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  <a:t> Ÿ</a:t>
                </a:r>
                <a:b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</a:br>
                <a:endPara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example:</a:t>
                </a:r>
                <a:endPara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b-flat ~ 58</a:t>
                </a:r>
              </a:p>
            </p:txBody>
          </p:sp>
          <p:sp>
            <p:nvSpPr>
              <p:cNvPr id="24599" name="AutoShape 17">
                <a:extLst>
                  <a:ext uri="{FF2B5EF4-FFF2-40B4-BE49-F238E27FC236}">
                    <a16:creationId xmlns:a16="http://schemas.microsoft.com/office/drawing/2014/main" id="{AC5F7F7A-8843-F39E-46F9-0FCFD596A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" y="2524"/>
                <a:ext cx="180" cy="321"/>
              </a:xfrm>
              <a:prstGeom prst="downArrow">
                <a:avLst>
                  <a:gd name="adj1" fmla="val 24870"/>
                  <a:gd name="adj2" fmla="val 44641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80658" name="Text Box 18">
              <a:extLst>
                <a:ext uri="{FF2B5EF4-FFF2-40B4-BE49-F238E27FC236}">
                  <a16:creationId xmlns:a16="http://schemas.microsoft.com/office/drawing/2014/main" id="{6B70CFFC-6F40-2C15-7767-6447344CE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" y="3093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h5" charset="0"/>
                <a:ea typeface="+mn-ea"/>
              </a:endParaRP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3BC39210-CE47-91FD-0538-A4AB6CC27079}"/>
              </a:ext>
            </a:extLst>
          </p:cNvPr>
          <p:cNvGrpSpPr>
            <a:grpSpLocks/>
          </p:cNvGrpSpPr>
          <p:nvPr/>
        </p:nvGrpSpPr>
        <p:grpSpPr bwMode="auto">
          <a:xfrm>
            <a:off x="3654425" y="739775"/>
            <a:ext cx="3487738" cy="2684463"/>
            <a:chOff x="2302" y="466"/>
            <a:chExt cx="2197" cy="1691"/>
          </a:xfrm>
        </p:grpSpPr>
        <p:sp>
          <p:nvSpPr>
            <p:cNvPr id="24592" name="AutoShape 20">
              <a:extLst>
                <a:ext uri="{FF2B5EF4-FFF2-40B4-BE49-F238E27FC236}">
                  <a16:creationId xmlns:a16="http://schemas.microsoft.com/office/drawing/2014/main" id="{00209BFD-D49D-C42E-7AE7-0C45C259B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29" y="839"/>
              <a:ext cx="1691" cy="9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2 h 21600"/>
                <a:gd name="T20" fmla="*/ 1841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93" name="Group 21">
              <a:extLst>
                <a:ext uri="{FF2B5EF4-FFF2-40B4-BE49-F238E27FC236}">
                  <a16:creationId xmlns:a16="http://schemas.microsoft.com/office/drawing/2014/main" id="{AEBAC24A-0F18-C66F-7D4F-81DD6D334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1" y="1674"/>
              <a:ext cx="1168" cy="444"/>
              <a:chOff x="4390" y="1863"/>
              <a:chExt cx="1079" cy="444"/>
            </a:xfrm>
          </p:grpSpPr>
          <p:sp>
            <p:nvSpPr>
              <p:cNvPr id="880662" name="AutoShape 22">
                <a:extLst>
                  <a:ext uri="{FF2B5EF4-FFF2-40B4-BE49-F238E27FC236}">
                    <a16:creationId xmlns:a16="http://schemas.microsoft.com/office/drawing/2014/main" id="{D45A5AD7-8E58-5F08-5CA5-2F652A3F5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1863"/>
                <a:ext cx="1079" cy="44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880663" name="Text Box 23">
                <a:extLst>
                  <a:ext uri="{FF2B5EF4-FFF2-40B4-BE49-F238E27FC236}">
                    <a16:creationId xmlns:a16="http://schemas.microsoft.com/office/drawing/2014/main" id="{F7CFDB13-CC41-50A4-3E8E-2D46F746E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5" y="1996"/>
                <a:ext cx="6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Simple</a:t>
                </a:r>
                <a:endParaRPr lang="de-CH" alt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sp>
        <p:nvSpPr>
          <p:cNvPr id="880667" name="Freeform 27">
            <a:extLst>
              <a:ext uri="{FF2B5EF4-FFF2-40B4-BE49-F238E27FC236}">
                <a16:creationId xmlns:a16="http://schemas.microsoft.com/office/drawing/2014/main" id="{6E266F12-327E-C27B-2311-50ED4017A684}"/>
              </a:ext>
            </a:extLst>
          </p:cNvPr>
          <p:cNvSpPr>
            <a:spLocks/>
          </p:cNvSpPr>
          <p:nvPr/>
        </p:nvSpPr>
        <p:spPr bwMode="auto">
          <a:xfrm>
            <a:off x="2155825" y="2689225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930F27BE-FF7D-6062-AFE2-D0951FE40343}"/>
              </a:ext>
            </a:extLst>
          </p:cNvPr>
          <p:cNvGrpSpPr>
            <a:grpSpLocks/>
          </p:cNvGrpSpPr>
          <p:nvPr/>
        </p:nvGrpSpPr>
        <p:grpSpPr bwMode="auto">
          <a:xfrm>
            <a:off x="7350125" y="4137025"/>
            <a:ext cx="2365375" cy="1944688"/>
            <a:chOff x="4630" y="2606"/>
            <a:chExt cx="1490" cy="1225"/>
          </a:xfrm>
        </p:grpSpPr>
        <p:pic>
          <p:nvPicPr>
            <p:cNvPr id="880653" name="Picture 13" descr="integer.jpg                                                    00001571Macintosh HD                   B378B6AB:">
              <a:extLst>
                <a:ext uri="{FF2B5EF4-FFF2-40B4-BE49-F238E27FC236}">
                  <a16:creationId xmlns:a16="http://schemas.microsoft.com/office/drawing/2014/main" id="{680AA9CB-56AA-2B05-F422-F66E0E4E4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30" y="2606"/>
              <a:ext cx="1490" cy="1225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24591" name="Rectangle 28">
              <a:extLst>
                <a:ext uri="{FF2B5EF4-FFF2-40B4-BE49-F238E27FC236}">
                  <a16:creationId xmlns:a16="http://schemas.microsoft.com/office/drawing/2014/main" id="{6C7E2976-6499-2694-3AC4-1CE74209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2622"/>
              <a:ext cx="123" cy="1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80670" name="Text Box 30">
            <a:extLst>
              <a:ext uri="{FF2B5EF4-FFF2-40B4-BE49-F238E27FC236}">
                <a16:creationId xmlns:a16="http://schemas.microsoft.com/office/drawing/2014/main" id="{53ED029F-BE82-85F9-4E3D-0351B4DF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68263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Simple 3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10" name="Group 36">
            <a:extLst>
              <a:ext uri="{FF2B5EF4-FFF2-40B4-BE49-F238E27FC236}">
                <a16:creationId xmlns:a16="http://schemas.microsoft.com/office/drawing/2014/main" id="{C54C84A6-B744-809D-0C19-C3AE0AB6834D}"/>
              </a:ext>
            </a:extLst>
          </p:cNvPr>
          <p:cNvGrpSpPr>
            <a:grpSpLocks/>
          </p:cNvGrpSpPr>
          <p:nvPr/>
        </p:nvGrpSpPr>
        <p:grpSpPr bwMode="auto">
          <a:xfrm>
            <a:off x="6294438" y="5349875"/>
            <a:ext cx="3194050" cy="592138"/>
            <a:chOff x="3965" y="3370"/>
            <a:chExt cx="2012" cy="373"/>
          </a:xfrm>
        </p:grpSpPr>
        <p:sp>
          <p:nvSpPr>
            <p:cNvPr id="24588" name="Line 34">
              <a:extLst>
                <a:ext uri="{FF2B5EF4-FFF2-40B4-BE49-F238E27FC236}">
                  <a16:creationId xmlns:a16="http://schemas.microsoft.com/office/drawing/2014/main" id="{A161A627-730C-A1A3-5265-2340F20ACE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28" y="2733"/>
              <a:ext cx="0" cy="1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AutoShape 35">
              <a:extLst>
                <a:ext uri="{FF2B5EF4-FFF2-40B4-BE49-F238E27FC236}">
                  <a16:creationId xmlns:a16="http://schemas.microsoft.com/office/drawing/2014/main" id="{AE85AAEE-E9FB-0909-38E9-13A1E0476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3370"/>
              <a:ext cx="438" cy="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4922 h 21600"/>
                <a:gd name="T14" fmla="*/ 20416 w 21600"/>
                <a:gd name="T15" fmla="*/ 7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56" y="0"/>
                  </a:lnTo>
                  <a:lnTo>
                    <a:pt x="15156" y="4944"/>
                  </a:lnTo>
                  <a:lnTo>
                    <a:pt x="12427" y="4944"/>
                  </a:lnTo>
                  <a:cubicBezTo>
                    <a:pt x="5564" y="4944"/>
                    <a:pt x="0" y="8174"/>
                    <a:pt x="0" y="12158"/>
                  </a:cubicBezTo>
                  <a:lnTo>
                    <a:pt x="0" y="21600"/>
                  </a:lnTo>
                  <a:lnTo>
                    <a:pt x="2320" y="21600"/>
                  </a:lnTo>
                  <a:lnTo>
                    <a:pt x="2320" y="12158"/>
                  </a:lnTo>
                  <a:cubicBezTo>
                    <a:pt x="2320" y="9428"/>
                    <a:pt x="6845" y="7214"/>
                    <a:pt x="12427" y="7214"/>
                  </a:cubicBezTo>
                  <a:lnTo>
                    <a:pt x="15156" y="7214"/>
                  </a:lnTo>
                  <a:lnTo>
                    <a:pt x="1515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2" grpId="0" autoUpdateAnimBg="0"/>
      <p:bldP spid="8806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Text Box 2">
            <a:extLst>
              <a:ext uri="{FF2B5EF4-FFF2-40B4-BE49-F238E27FC236}">
                <a16:creationId xmlns:a16="http://schemas.microsoft.com/office/drawing/2014/main" id="{827F8190-34BC-8B5E-9FF0-C0F52DBEF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A77091E6-CCB3-2CF9-79B5-C27A058E4B3A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722313"/>
            <a:ext cx="1300163" cy="2025650"/>
            <a:chOff x="216" y="455"/>
            <a:chExt cx="756" cy="1276"/>
          </a:xfrm>
        </p:grpSpPr>
        <p:sp>
          <p:nvSpPr>
            <p:cNvPr id="25626" name="AutoShape 4">
              <a:extLst>
                <a:ext uri="{FF2B5EF4-FFF2-40B4-BE49-F238E27FC236}">
                  <a16:creationId xmlns:a16="http://schemas.microsoft.com/office/drawing/2014/main" id="{132BA185-CD68-7889-BC30-274DCB9EE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669" name="Text Box 5">
              <a:extLst>
                <a:ext uri="{FF2B5EF4-FFF2-40B4-BE49-F238E27FC236}">
                  <a16:creationId xmlns:a16="http://schemas.microsoft.com/office/drawing/2014/main" id="{6ABFE8A6-15E9-7A0D-207A-FC9C7DB01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7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‘Onset’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81670" name="Text Box 6">
            <a:extLst>
              <a:ext uri="{FF2B5EF4-FFF2-40B4-BE49-F238E27FC236}">
                <a16:creationId xmlns:a16="http://schemas.microsoft.com/office/drawing/2014/main" id="{FA6271B9-458B-143C-96A8-28E83DD3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606800"/>
            <a:ext cx="591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F406C9B-481F-0D5C-4211-93B73BC825FB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4021138"/>
            <a:ext cx="1487488" cy="2025650"/>
            <a:chOff x="216" y="2533"/>
            <a:chExt cx="865" cy="1276"/>
          </a:xfrm>
        </p:grpSpPr>
        <p:sp>
          <p:nvSpPr>
            <p:cNvPr id="25624" name="AutoShape 8">
              <a:extLst>
                <a:ext uri="{FF2B5EF4-FFF2-40B4-BE49-F238E27FC236}">
                  <a16:creationId xmlns:a16="http://schemas.microsoft.com/office/drawing/2014/main" id="{34AEA8F0-7726-7AA5-EFCB-B0D5DA12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673" name="Text Box 9">
              <a:extLst>
                <a:ext uri="{FF2B5EF4-FFF2-40B4-BE49-F238E27FC236}">
                  <a16:creationId xmlns:a16="http://schemas.microsoft.com/office/drawing/2014/main" id="{B96D3627-28FD-52BC-0CA2-9BD59D8FE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86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‘myOnset’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D00A0CCC-CA30-A526-27BF-1191092AF39A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669925"/>
            <a:ext cx="4670425" cy="893763"/>
            <a:chOff x="3205" y="422"/>
            <a:chExt cx="2942" cy="563"/>
          </a:xfrm>
        </p:grpSpPr>
        <p:sp>
          <p:nvSpPr>
            <p:cNvPr id="881675" name="Text Box 11">
              <a:extLst>
                <a:ext uri="{FF2B5EF4-FFF2-40B4-BE49-F238E27FC236}">
                  <a16:creationId xmlns:a16="http://schemas.microsoft.com/office/drawing/2014/main" id="{5F595524-0C1F-9CDB-2B35-9AEFA48CE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" y="697"/>
              <a:ext cx="29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A = 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real (= decimal) numbers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 —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25623" name="AutoShape 12">
              <a:extLst>
                <a:ext uri="{FF2B5EF4-FFF2-40B4-BE49-F238E27FC236}">
                  <a16:creationId xmlns:a16="http://schemas.microsoft.com/office/drawing/2014/main" id="{79A260CB-C7AD-46B4-A242-00DCA2888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422"/>
              <a:ext cx="173" cy="321"/>
            </a:xfrm>
            <a:prstGeom prst="downArrow">
              <a:avLst>
                <a:gd name="adj1" fmla="val 24870"/>
                <a:gd name="adj2" fmla="val 46447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81677" name="Picture 13" descr="integer.jpg 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4CF4FEF9-BE31-0C32-8036-427E285E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25" y="4137025"/>
            <a:ext cx="2365375" cy="194468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id="{6A01E03B-0B7E-A7C3-DCD1-4690B00C2619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4006850"/>
            <a:ext cx="2889250" cy="2346325"/>
            <a:chOff x="1914" y="2524"/>
            <a:chExt cx="1680" cy="1478"/>
          </a:xfrm>
        </p:grpSpPr>
        <p:grpSp>
          <p:nvGrpSpPr>
            <p:cNvPr id="25618" name="Group 15">
              <a:extLst>
                <a:ext uri="{FF2B5EF4-FFF2-40B4-BE49-F238E27FC236}">
                  <a16:creationId xmlns:a16="http://schemas.microsoft.com/office/drawing/2014/main" id="{138C5524-8E25-379E-0F36-40C85B8BA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2524"/>
              <a:ext cx="1680" cy="1478"/>
              <a:chOff x="1914" y="2524"/>
              <a:chExt cx="1680" cy="1478"/>
            </a:xfrm>
          </p:grpSpPr>
          <p:sp>
            <p:nvSpPr>
              <p:cNvPr id="881680" name="Text Box 16">
                <a:extLst>
                  <a:ext uri="{FF2B5EF4-FFF2-40B4-BE49-F238E27FC236}">
                    <a16:creationId xmlns:a16="http://schemas.microsoft.com/office/drawing/2014/main" id="{0451A78A-2607-F94B-2436-0B0FCF2DC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2794"/>
                <a:ext cx="1680" cy="1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real number</a:t>
                </a:r>
                <a:endPara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from</a:t>
                </a: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  <a:t> —</a:t>
                </a:r>
                <a:b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ath5" pitchFamily="2" charset="0"/>
                  </a:rPr>
                </a:br>
                <a:endPara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example:</a:t>
                </a:r>
                <a:endPara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11.25</a:t>
                </a:r>
              </a:p>
            </p:txBody>
          </p:sp>
          <p:sp>
            <p:nvSpPr>
              <p:cNvPr id="25621" name="AutoShape 17">
                <a:extLst>
                  <a:ext uri="{FF2B5EF4-FFF2-40B4-BE49-F238E27FC236}">
                    <a16:creationId xmlns:a16="http://schemas.microsoft.com/office/drawing/2014/main" id="{CD2EECE9-0116-A8D8-D9B5-06FC5D32A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" y="2524"/>
                <a:ext cx="180" cy="321"/>
              </a:xfrm>
              <a:prstGeom prst="downArrow">
                <a:avLst>
                  <a:gd name="adj1" fmla="val 24870"/>
                  <a:gd name="adj2" fmla="val 44641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81682" name="Text Box 18">
              <a:extLst>
                <a:ext uri="{FF2B5EF4-FFF2-40B4-BE49-F238E27FC236}">
                  <a16:creationId xmlns:a16="http://schemas.microsoft.com/office/drawing/2014/main" id="{B4474C5B-7FFE-BAC0-C2F2-98A62E7B0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" y="3093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CH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h5" charset="0"/>
                <a:ea typeface="+mn-ea"/>
              </a:endParaRP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CD8D20E9-C6DC-3218-47F4-069C699D1541}"/>
              </a:ext>
            </a:extLst>
          </p:cNvPr>
          <p:cNvGrpSpPr>
            <a:grpSpLocks/>
          </p:cNvGrpSpPr>
          <p:nvPr/>
        </p:nvGrpSpPr>
        <p:grpSpPr bwMode="auto">
          <a:xfrm>
            <a:off x="3654425" y="739775"/>
            <a:ext cx="3487738" cy="2684463"/>
            <a:chOff x="2302" y="466"/>
            <a:chExt cx="2197" cy="1691"/>
          </a:xfrm>
        </p:grpSpPr>
        <p:sp>
          <p:nvSpPr>
            <p:cNvPr id="25614" name="AutoShape 20">
              <a:extLst>
                <a:ext uri="{FF2B5EF4-FFF2-40B4-BE49-F238E27FC236}">
                  <a16:creationId xmlns:a16="http://schemas.microsoft.com/office/drawing/2014/main" id="{5E3F78D5-34BF-35D7-48E0-D770EA4D68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29" y="839"/>
              <a:ext cx="1691" cy="9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2 h 21600"/>
                <a:gd name="T20" fmla="*/ 1841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5" name="Group 21">
              <a:extLst>
                <a:ext uri="{FF2B5EF4-FFF2-40B4-BE49-F238E27FC236}">
                  <a16:creationId xmlns:a16="http://schemas.microsoft.com/office/drawing/2014/main" id="{803EFCD6-2BFD-A3C9-332C-7BB0039BB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1" y="1674"/>
              <a:ext cx="1168" cy="444"/>
              <a:chOff x="4390" y="1863"/>
              <a:chExt cx="1079" cy="444"/>
            </a:xfrm>
          </p:grpSpPr>
          <p:sp>
            <p:nvSpPr>
              <p:cNvPr id="881686" name="AutoShape 22">
                <a:extLst>
                  <a:ext uri="{FF2B5EF4-FFF2-40B4-BE49-F238E27FC236}">
                    <a16:creationId xmlns:a16="http://schemas.microsoft.com/office/drawing/2014/main" id="{FE7E8E8A-CBB4-7748-75F3-5152C4585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1863"/>
                <a:ext cx="1079" cy="44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881687" name="Text Box 23">
                <a:extLst>
                  <a:ext uri="{FF2B5EF4-FFF2-40B4-BE49-F238E27FC236}">
                    <a16:creationId xmlns:a16="http://schemas.microsoft.com/office/drawing/2014/main" id="{C5A7539E-D096-823A-36A0-3364B654C1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5" y="1996"/>
                <a:ext cx="6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Simple</a:t>
                </a:r>
                <a:endParaRPr lang="de-CH" alt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405620EC-5344-2712-4782-E8B3CDFFCD44}"/>
              </a:ext>
            </a:extLst>
          </p:cNvPr>
          <p:cNvGrpSpPr>
            <a:grpSpLocks/>
          </p:cNvGrpSpPr>
          <p:nvPr/>
        </p:nvGrpSpPr>
        <p:grpSpPr bwMode="auto">
          <a:xfrm>
            <a:off x="5164138" y="4014788"/>
            <a:ext cx="4476750" cy="2725737"/>
            <a:chOff x="3004" y="2487"/>
            <a:chExt cx="2604" cy="1717"/>
          </a:xfrm>
        </p:grpSpPr>
        <p:sp>
          <p:nvSpPr>
            <p:cNvPr id="25612" name="AutoShape 25">
              <a:extLst>
                <a:ext uri="{FF2B5EF4-FFF2-40B4-BE49-F238E27FC236}">
                  <a16:creationId xmlns:a16="http://schemas.microsoft.com/office/drawing/2014/main" id="{CA68AA11-9BE5-99E3-3575-98B0F10B7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3922"/>
              <a:ext cx="2604" cy="282"/>
            </a:xfrm>
            <a:prstGeom prst="curvedUpArrow">
              <a:avLst>
                <a:gd name="adj1" fmla="val 38646"/>
                <a:gd name="adj2" fmla="val 281211"/>
                <a:gd name="adj3" fmla="val 41843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3" name="Line 26">
              <a:extLst>
                <a:ext uri="{FF2B5EF4-FFF2-40B4-BE49-F238E27FC236}">
                  <a16:creationId xmlns:a16="http://schemas.microsoft.com/office/drawing/2014/main" id="{AB13E4A9-9089-EE55-A5AA-CBE191923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6" y="2487"/>
              <a:ext cx="0" cy="1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691" name="Freeform 27">
            <a:extLst>
              <a:ext uri="{FF2B5EF4-FFF2-40B4-BE49-F238E27FC236}">
                <a16:creationId xmlns:a16="http://schemas.microsoft.com/office/drawing/2014/main" id="{75939C71-CBE8-C281-6742-AC9C597E6F36}"/>
              </a:ext>
            </a:extLst>
          </p:cNvPr>
          <p:cNvSpPr>
            <a:spLocks/>
          </p:cNvSpPr>
          <p:nvPr/>
        </p:nvSpPr>
        <p:spPr bwMode="auto">
          <a:xfrm>
            <a:off x="2155825" y="2689225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92" name="Text Box 28">
            <a:extLst>
              <a:ext uri="{FF2B5EF4-FFF2-40B4-BE49-F238E27FC236}">
                <a16:creationId xmlns:a16="http://schemas.microsoft.com/office/drawing/2014/main" id="{AE2B0826-8BBE-76D3-51A9-423FE7352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68263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Simple 4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88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6" grpId="0" autoUpdateAnimBg="0"/>
      <p:bldP spid="8816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D7E7002-30EF-F8F3-D1CF-ECC223F9711F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722313"/>
            <a:ext cx="1722438" cy="2025650"/>
            <a:chOff x="216" y="455"/>
            <a:chExt cx="1000" cy="1276"/>
          </a:xfrm>
        </p:grpSpPr>
        <p:sp>
          <p:nvSpPr>
            <p:cNvPr id="26655" name="AutoShape 4">
              <a:extLst>
                <a:ext uri="{FF2B5EF4-FFF2-40B4-BE49-F238E27FC236}">
                  <a16:creationId xmlns:a16="http://schemas.microsoft.com/office/drawing/2014/main" id="{1DD9AD47-F431-06EE-5CFF-24BCFA3D3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5525" name="Text Box 5">
              <a:extLst>
                <a:ext uri="{FF2B5EF4-FFF2-40B4-BE49-F238E27FC236}">
                  <a16:creationId xmlns:a16="http://schemas.microsoft.com/office/drawing/2014/main" id="{14E19143-41BD-683B-2A1A-8A47BDBD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10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 defTabSz="8604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‘Eulerspace’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EAAF1D34-B80B-EB40-5B86-93FA211B4DD9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4021138"/>
            <a:ext cx="2060575" cy="2025650"/>
            <a:chOff x="216" y="2533"/>
            <a:chExt cx="1200" cy="1276"/>
          </a:xfrm>
        </p:grpSpPr>
        <p:sp>
          <p:nvSpPr>
            <p:cNvPr id="26653" name="AutoShape 8">
              <a:extLst>
                <a:ext uri="{FF2B5EF4-FFF2-40B4-BE49-F238E27FC236}">
                  <a16:creationId xmlns:a16="http://schemas.microsoft.com/office/drawing/2014/main" id="{CDEB96F3-D831-3DCA-CF74-390D40312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5529" name="Text Box 9">
              <a:extLst>
                <a:ext uri="{FF2B5EF4-FFF2-40B4-BE49-F238E27FC236}">
                  <a16:creationId xmlns:a16="http://schemas.microsoft.com/office/drawing/2014/main" id="{82F10EEA-F255-9B61-B3BC-544E8AB62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12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‘myEulerpoint’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66BE8F58-3C73-4B4C-8BB5-5EF59D132FFC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669925"/>
            <a:ext cx="4513262" cy="1258888"/>
            <a:chOff x="2139" y="422"/>
            <a:chExt cx="2626" cy="793"/>
          </a:xfrm>
        </p:grpSpPr>
        <p:sp>
          <p:nvSpPr>
            <p:cNvPr id="875531" name="Text Box 11">
              <a:extLst>
                <a:ext uri="{FF2B5EF4-FFF2-40B4-BE49-F238E27FC236}">
                  <a16:creationId xmlns:a16="http://schemas.microsoft.com/office/drawing/2014/main" id="{09BA6126-7392-DE81-B704-7327E1E42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9" y="697"/>
              <a:ext cx="26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Extend to more general mathematical spaces </a:t>
              </a:r>
              <a:r>
                <a:rPr lang="en-US" sz="2400" b="1" i="1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M</a:t>
              </a:r>
              <a:r>
                <a:rPr 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!</a:t>
              </a:r>
            </a:p>
          </p:txBody>
        </p:sp>
        <p:sp>
          <p:nvSpPr>
            <p:cNvPr id="26652" name="AutoShape 12">
              <a:extLst>
                <a:ext uri="{FF2B5EF4-FFF2-40B4-BE49-F238E27FC236}">
                  <a16:creationId xmlns:a16="http://schemas.microsoft.com/office/drawing/2014/main" id="{17822A5A-6BD3-3807-B2B3-B4538FFAF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422"/>
              <a:ext cx="160" cy="321"/>
            </a:xfrm>
            <a:prstGeom prst="downArrow">
              <a:avLst>
                <a:gd name="adj1" fmla="val 24870"/>
                <a:gd name="adj2" fmla="val 50221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57945DEC-60B2-9777-6ED5-AB551FC903BB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4006850"/>
            <a:ext cx="2889250" cy="2346325"/>
            <a:chOff x="1914" y="2524"/>
            <a:chExt cx="1680" cy="1478"/>
          </a:xfrm>
        </p:grpSpPr>
        <p:grpSp>
          <p:nvGrpSpPr>
            <p:cNvPr id="26647" name="Group 15">
              <a:extLst>
                <a:ext uri="{FF2B5EF4-FFF2-40B4-BE49-F238E27FC236}">
                  <a16:creationId xmlns:a16="http://schemas.microsoft.com/office/drawing/2014/main" id="{B5FB8183-AC13-DAF9-2983-B249308E4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2524"/>
              <a:ext cx="1680" cy="1478"/>
              <a:chOff x="1914" y="2524"/>
              <a:chExt cx="1680" cy="1478"/>
            </a:xfrm>
          </p:grpSpPr>
          <p:sp>
            <p:nvSpPr>
              <p:cNvPr id="875536" name="Text Box 16">
                <a:extLst>
                  <a:ext uri="{FF2B5EF4-FFF2-40B4-BE49-F238E27FC236}">
                    <a16:creationId xmlns:a16="http://schemas.microsoft.com/office/drawing/2014/main" id="{34EDD3E7-581F-F18A-6D8E-5D600D82B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" y="2794"/>
                <a:ext cx="1680" cy="1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point in</a:t>
                </a:r>
              </a:p>
              <a:p>
                <a:pPr>
                  <a:defRPr/>
                </a:pPr>
                <a:r>
                  <a:rPr lang="en-US" altLang="en-US" sz="2400" b="1" i="1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M</a:t>
                </a:r>
                <a:br>
                  <a:rPr lang="en-US" altLang="en-US" sz="2400" b="1" i="1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</a:br>
                <a:endParaRPr lang="en-US" altLang="en-US" sz="2400" b="1" i="1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 i="1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e.g. Euler pitch spaces....</a:t>
                </a:r>
                <a:endParaRPr lang="en-US" alt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  <p:sp>
            <p:nvSpPr>
              <p:cNvPr id="26650" name="AutoShape 17">
                <a:extLst>
                  <a:ext uri="{FF2B5EF4-FFF2-40B4-BE49-F238E27FC236}">
                    <a16:creationId xmlns:a16="http://schemas.microsoft.com/office/drawing/2014/main" id="{98EBDFCE-5762-2634-CAD2-BA75A2A2D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" y="2524"/>
                <a:ext cx="180" cy="321"/>
              </a:xfrm>
              <a:prstGeom prst="downArrow">
                <a:avLst>
                  <a:gd name="adj1" fmla="val 24870"/>
                  <a:gd name="adj2" fmla="val 44641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75538" name="Text Box 18">
              <a:extLst>
                <a:ext uri="{FF2B5EF4-FFF2-40B4-BE49-F238E27FC236}">
                  <a16:creationId xmlns:a16="http://schemas.microsoft.com/office/drawing/2014/main" id="{364D0597-113A-7E0C-16A6-13ECC40CE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" y="3093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CH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h5" charset="0"/>
                <a:ea typeface="+mn-ea"/>
              </a:endParaRPr>
            </a:p>
          </p:txBody>
        </p:sp>
      </p:grpSp>
      <p:grpSp>
        <p:nvGrpSpPr>
          <p:cNvPr id="26629" name="Group 37">
            <a:extLst>
              <a:ext uri="{FF2B5EF4-FFF2-40B4-BE49-F238E27FC236}">
                <a16:creationId xmlns:a16="http://schemas.microsoft.com/office/drawing/2014/main" id="{1AC1A7C7-A582-331F-E089-92AD367C5C28}"/>
              </a:ext>
            </a:extLst>
          </p:cNvPr>
          <p:cNvGrpSpPr>
            <a:grpSpLocks/>
          </p:cNvGrpSpPr>
          <p:nvPr/>
        </p:nvGrpSpPr>
        <p:grpSpPr bwMode="auto">
          <a:xfrm>
            <a:off x="617538" y="274638"/>
            <a:ext cx="6524625" cy="3789362"/>
            <a:chOff x="389" y="173"/>
            <a:chExt cx="4110" cy="2387"/>
          </a:xfrm>
        </p:grpSpPr>
        <p:sp>
          <p:nvSpPr>
            <p:cNvPr id="875522" name="Text Box 2">
              <a:extLst>
                <a:ext uri="{FF2B5EF4-FFF2-40B4-BE49-F238E27FC236}">
                  <a16:creationId xmlns:a16="http://schemas.microsoft.com/office/drawing/2014/main" id="{04841A93-0EC3-0807-5456-7FEF99290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73"/>
              <a:ext cx="27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&lt;form_name&gt;&lt;type&gt;(coordinator)</a:t>
              </a:r>
            </a:p>
          </p:txBody>
        </p:sp>
        <p:sp>
          <p:nvSpPr>
            <p:cNvPr id="875526" name="Text Box 6">
              <a:extLst>
                <a:ext uri="{FF2B5EF4-FFF2-40B4-BE49-F238E27FC236}">
                  <a16:creationId xmlns:a16="http://schemas.microsoft.com/office/drawing/2014/main" id="{6ED9813E-F5FC-115F-8219-7878358FF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2272"/>
              <a:ext cx="37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&lt;denotator_name&gt;&lt;form_name&gt;(coordinates) </a:t>
              </a:r>
            </a:p>
          </p:txBody>
        </p:sp>
        <p:grpSp>
          <p:nvGrpSpPr>
            <p:cNvPr id="26642" name="Group 19">
              <a:extLst>
                <a:ext uri="{FF2B5EF4-FFF2-40B4-BE49-F238E27FC236}">
                  <a16:creationId xmlns:a16="http://schemas.microsoft.com/office/drawing/2014/main" id="{3CDCD452-723B-0DC9-627C-1F6F49671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2" y="466"/>
              <a:ext cx="2197" cy="1440"/>
              <a:chOff x="2436" y="466"/>
              <a:chExt cx="2029" cy="1440"/>
            </a:xfrm>
          </p:grpSpPr>
          <p:sp>
            <p:nvSpPr>
              <p:cNvPr id="26643" name="AutoShape 20">
                <a:extLst>
                  <a:ext uri="{FF2B5EF4-FFF2-40B4-BE49-F238E27FC236}">
                    <a16:creationId xmlns:a16="http://schemas.microsoft.com/office/drawing/2014/main" id="{A2993F54-73A0-CC62-3020-54D27E058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53" y="749"/>
                <a:ext cx="1440" cy="8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845 h 21600"/>
                  <a:gd name="T20" fmla="*/ 1842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72" y="0"/>
                    </a:moveTo>
                    <a:lnTo>
                      <a:pt x="13743" y="4880"/>
                    </a:lnTo>
                    <a:lnTo>
                      <a:pt x="16919" y="4880"/>
                    </a:lnTo>
                    <a:lnTo>
                      <a:pt x="16919" y="19836"/>
                    </a:lnTo>
                    <a:lnTo>
                      <a:pt x="0" y="19836"/>
                    </a:lnTo>
                    <a:lnTo>
                      <a:pt x="0" y="21600"/>
                    </a:lnTo>
                    <a:lnTo>
                      <a:pt x="18424" y="21600"/>
                    </a:lnTo>
                    <a:lnTo>
                      <a:pt x="18424" y="4880"/>
                    </a:lnTo>
                    <a:lnTo>
                      <a:pt x="21600" y="4880"/>
                    </a:lnTo>
                    <a:lnTo>
                      <a:pt x="176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644" name="Group 21">
                <a:extLst>
                  <a:ext uri="{FF2B5EF4-FFF2-40B4-BE49-F238E27FC236}">
                    <a16:creationId xmlns:a16="http://schemas.microsoft.com/office/drawing/2014/main" id="{128075D8-9958-E6F0-FEBB-93512465C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6" y="1423"/>
                <a:ext cx="1079" cy="444"/>
                <a:chOff x="4390" y="1863"/>
                <a:chExt cx="1079" cy="444"/>
              </a:xfrm>
            </p:grpSpPr>
            <p:sp>
              <p:nvSpPr>
                <p:cNvPr id="875542" name="AutoShape 22">
                  <a:extLst>
                    <a:ext uri="{FF2B5EF4-FFF2-40B4-BE49-F238E27FC236}">
                      <a16:creationId xmlns:a16="http://schemas.microsoft.com/office/drawing/2014/main" id="{7468B1B2-6F69-C041-685F-CD8EB303F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0" y="1863"/>
                  <a:ext cx="1079" cy="444"/>
                </a:xfrm>
                <a:prstGeom prst="can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CH" sz="2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875543" name="Text Box 23">
                  <a:extLst>
                    <a:ext uri="{FF2B5EF4-FFF2-40B4-BE49-F238E27FC236}">
                      <a16:creationId xmlns:a16="http://schemas.microsoft.com/office/drawing/2014/main" id="{AF2AD066-156E-53F2-CB83-A552DF8F1C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45" y="1996"/>
                  <a:ext cx="62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sz="2400" b="1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pitchFamily="2" charset="0"/>
                    </a:rPr>
                    <a:t>Simple</a:t>
                  </a:r>
                  <a:endParaRPr lang="de-CH" altLang="en-US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endParaRPr>
                </a:p>
              </p:txBody>
            </p:sp>
          </p:grpSp>
        </p:grpSp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9869E69F-1BA7-9821-23A3-BDF3C1BFEAFA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4352925"/>
            <a:ext cx="2632075" cy="1752600"/>
            <a:chOff x="4275" y="2742"/>
            <a:chExt cx="1658" cy="1104"/>
          </a:xfrm>
        </p:grpSpPr>
        <p:grpSp>
          <p:nvGrpSpPr>
            <p:cNvPr id="26632" name="Group 31">
              <a:extLst>
                <a:ext uri="{FF2B5EF4-FFF2-40B4-BE49-F238E27FC236}">
                  <a16:creationId xmlns:a16="http://schemas.microsoft.com/office/drawing/2014/main" id="{4F4559BC-4D41-CD67-910F-4B58417B4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2792"/>
              <a:ext cx="1658" cy="1050"/>
              <a:chOff x="4275" y="2792"/>
              <a:chExt cx="1658" cy="1050"/>
            </a:xfrm>
          </p:grpSpPr>
          <p:sp>
            <p:nvSpPr>
              <p:cNvPr id="26636" name="Line 27">
                <a:extLst>
                  <a:ext uri="{FF2B5EF4-FFF2-40B4-BE49-F238E27FC236}">
                    <a16:creationId xmlns:a16="http://schemas.microsoft.com/office/drawing/2014/main" id="{FF3D35F0-BCC4-838A-DBEC-D6063A930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2" y="2792"/>
                <a:ext cx="0" cy="6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7" name="Line 28">
                <a:extLst>
                  <a:ext uri="{FF2B5EF4-FFF2-40B4-BE49-F238E27FC236}">
                    <a16:creationId xmlns:a16="http://schemas.microsoft.com/office/drawing/2014/main" id="{64432F07-31ED-A1E9-7659-106DD732B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2" y="3411"/>
                <a:ext cx="9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Line 29">
                <a:extLst>
                  <a:ext uri="{FF2B5EF4-FFF2-40B4-BE49-F238E27FC236}">
                    <a16:creationId xmlns:a16="http://schemas.microsoft.com/office/drawing/2014/main" id="{D67155B2-0968-C890-3B5E-E1D2EE1AF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3411"/>
                <a:ext cx="747" cy="4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Oval 30">
                <a:extLst>
                  <a:ext uri="{FF2B5EF4-FFF2-40B4-BE49-F238E27FC236}">
                    <a16:creationId xmlns:a16="http://schemas.microsoft.com/office/drawing/2014/main" id="{FDFD804E-DA00-A5A9-F890-FDF019DFA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3078"/>
                <a:ext cx="88" cy="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33" name="Text Box 32">
              <a:extLst>
                <a:ext uri="{FF2B5EF4-FFF2-40B4-BE49-F238E27FC236}">
                  <a16:creationId xmlns:a16="http://schemas.microsoft.com/office/drawing/2014/main" id="{EF529F19-172F-3397-1AEC-792D37A9D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1" y="3415"/>
              <a:ext cx="3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000">
                  <a:latin typeface="Times" charset="0"/>
                </a:rPr>
                <a:t>octave</a:t>
              </a:r>
            </a:p>
          </p:txBody>
        </p:sp>
        <p:sp>
          <p:nvSpPr>
            <p:cNvPr id="26634" name="Text Box 33">
              <a:extLst>
                <a:ext uri="{FF2B5EF4-FFF2-40B4-BE49-F238E27FC236}">
                  <a16:creationId xmlns:a16="http://schemas.microsoft.com/office/drawing/2014/main" id="{12D1609B-C239-3924-A78E-67E4F44CD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7" y="3692"/>
              <a:ext cx="2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000">
                  <a:latin typeface="Times" charset="0"/>
                </a:rPr>
                <a:t>fifth</a:t>
              </a:r>
            </a:p>
          </p:txBody>
        </p:sp>
        <p:sp>
          <p:nvSpPr>
            <p:cNvPr id="26635" name="Text Box 34">
              <a:extLst>
                <a:ext uri="{FF2B5EF4-FFF2-40B4-BE49-F238E27FC236}">
                  <a16:creationId xmlns:a16="http://schemas.microsoft.com/office/drawing/2014/main" id="{427DAD23-6E53-1DAF-7EBA-CF1034F5F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9" y="2742"/>
              <a:ext cx="2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000">
                  <a:latin typeface="Times" charset="0"/>
                </a:rPr>
                <a:t>third</a:t>
              </a:r>
            </a:p>
          </p:txBody>
        </p:sp>
      </p:grpSp>
      <p:sp>
        <p:nvSpPr>
          <p:cNvPr id="875558" name="Text Box 38">
            <a:extLst>
              <a:ext uri="{FF2B5EF4-FFF2-40B4-BE49-F238E27FC236}">
                <a16:creationId xmlns:a16="http://schemas.microsoft.com/office/drawing/2014/main" id="{D3DA18BC-8AD9-8491-F9B6-04C5EDF5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888" y="6826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Simple +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D1ADE965-C1E2-2845-5209-0B66CA6B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1749425"/>
            <a:ext cx="53959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B78988D-30CE-719A-5A0E-641362F4A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8782" t="7805" r="773" b="-8919"/>
          <a:stretch/>
        </p:blipFill>
        <p:spPr bwMode="auto">
          <a:xfrm>
            <a:off x="3609975" y="1436688"/>
            <a:ext cx="4651375" cy="5172075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A4C1E7-B6A7-0FD3-4DE4-559A2ED959EE}"/>
              </a:ext>
            </a:extLst>
          </p:cNvPr>
          <p:cNvSpPr/>
          <p:nvPr/>
        </p:nvSpPr>
        <p:spPr>
          <a:xfrm>
            <a:off x="1177925" y="249238"/>
            <a:ext cx="804068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IX.1.1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Graphical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memoriam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Xenakis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>
              <a:defRPr/>
            </a:pPr>
            <a:r>
              <a:rPr lang="de-DE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3"/>
              </a:rPr>
              <a:t>Mycenae Alpha</a:t>
            </a:r>
            <a:br>
              <a:rPr lang="de-DE" alt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Text Box 2">
            <a:extLst>
              <a:ext uri="{FF2B5EF4-FFF2-40B4-BE49-F238E27FC236}">
                <a16:creationId xmlns:a16="http://schemas.microsoft.com/office/drawing/2014/main" id="{542A61C3-DA1E-69DD-EBA9-FDBA566F4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C02538F-C766-1A68-EDC4-9F96D4E4B2AB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669925"/>
            <a:ext cx="4513262" cy="1258888"/>
            <a:chOff x="2139" y="422"/>
            <a:chExt cx="2626" cy="793"/>
          </a:xfrm>
        </p:grpSpPr>
        <p:sp>
          <p:nvSpPr>
            <p:cNvPr id="896004" name="Text Box 4">
              <a:extLst>
                <a:ext uri="{FF2B5EF4-FFF2-40B4-BE49-F238E27FC236}">
                  <a16:creationId xmlns:a16="http://schemas.microsoft.com/office/drawing/2014/main" id="{944A5285-23AB-08C1-3506-278F97189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9" y="697"/>
              <a:ext cx="26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A module </a:t>
              </a:r>
              <a:r>
                <a:rPr lang="en-US" sz="2400" b="1" i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M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 over a ring </a:t>
              </a:r>
              <a:r>
                <a:rPr lang="en-US" sz="2400" b="1" i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R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 (e.g., a real vector space)</a:t>
              </a:r>
            </a:p>
          </p:txBody>
        </p:sp>
        <p:sp>
          <p:nvSpPr>
            <p:cNvPr id="27659" name="AutoShape 5">
              <a:extLst>
                <a:ext uri="{FF2B5EF4-FFF2-40B4-BE49-F238E27FC236}">
                  <a16:creationId xmlns:a16="http://schemas.microsoft.com/office/drawing/2014/main" id="{86F5183B-7FD3-7992-C4ED-47DBDEC33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422"/>
              <a:ext cx="160" cy="321"/>
            </a:xfrm>
            <a:prstGeom prst="downArrow">
              <a:avLst>
                <a:gd name="adj1" fmla="val 24870"/>
                <a:gd name="adj2" fmla="val 50221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B2195269-71F9-D8BA-F0BE-1FF5400A9538}"/>
              </a:ext>
            </a:extLst>
          </p:cNvPr>
          <p:cNvGrpSpPr>
            <a:grpSpLocks/>
          </p:cNvGrpSpPr>
          <p:nvPr/>
        </p:nvGrpSpPr>
        <p:grpSpPr bwMode="auto">
          <a:xfrm>
            <a:off x="3654425" y="739775"/>
            <a:ext cx="3487738" cy="2286000"/>
            <a:chOff x="2436" y="466"/>
            <a:chExt cx="2029" cy="1440"/>
          </a:xfrm>
        </p:grpSpPr>
        <p:sp>
          <p:nvSpPr>
            <p:cNvPr id="27654" name="AutoShape 7">
              <a:extLst>
                <a:ext uri="{FF2B5EF4-FFF2-40B4-BE49-F238E27FC236}">
                  <a16:creationId xmlns:a16="http://schemas.microsoft.com/office/drawing/2014/main" id="{84CD6EF1-2BEE-10CE-CE6C-B6F66F7C73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53" y="749"/>
              <a:ext cx="1440" cy="8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5 h 21600"/>
                <a:gd name="T20" fmla="*/ 184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55" name="Group 8">
              <a:extLst>
                <a:ext uri="{FF2B5EF4-FFF2-40B4-BE49-F238E27FC236}">
                  <a16:creationId xmlns:a16="http://schemas.microsoft.com/office/drawing/2014/main" id="{727C7659-3D8C-37A4-09EF-1555908BB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6" y="1423"/>
              <a:ext cx="1079" cy="444"/>
              <a:chOff x="4390" y="1863"/>
              <a:chExt cx="1079" cy="444"/>
            </a:xfrm>
          </p:grpSpPr>
          <p:sp>
            <p:nvSpPr>
              <p:cNvPr id="896009" name="AutoShape 9">
                <a:extLst>
                  <a:ext uri="{FF2B5EF4-FFF2-40B4-BE49-F238E27FC236}">
                    <a16:creationId xmlns:a16="http://schemas.microsoft.com/office/drawing/2014/main" id="{2FA2026B-77BE-6BEC-967B-3DAD6EE75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1863"/>
                <a:ext cx="1079" cy="44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896010" name="Text Box 10">
                <a:extLst>
                  <a:ext uri="{FF2B5EF4-FFF2-40B4-BE49-F238E27FC236}">
                    <a16:creationId xmlns:a16="http://schemas.microsoft.com/office/drawing/2014/main" id="{BD5CA538-361F-C225-BCF4-0088B79CA1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5" y="1996"/>
                <a:ext cx="6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Simple</a:t>
                </a:r>
                <a:endParaRPr lang="de-CH" altLang="en-US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sp>
        <p:nvSpPr>
          <p:cNvPr id="896011" name="Text Box 11">
            <a:extLst>
              <a:ext uri="{FF2B5EF4-FFF2-40B4-BE49-F238E27FC236}">
                <a16:creationId xmlns:a16="http://schemas.microsoft.com/office/drawing/2014/main" id="{FA05765C-6937-31B9-2EDD-2B719235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3106738"/>
            <a:ext cx="818673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Examples:</a:t>
            </a:r>
            <a:b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	M =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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—</a:t>
            </a:r>
            <a:r>
              <a:rPr lang="en-US" altLang="en-US" sz="24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space for space music description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	M =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–</a:t>
            </a:r>
            <a:r>
              <a:rPr lang="en-US" altLang="en-US" sz="24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pitch space o.log(2) + f.log(3) + t.log(5)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	M =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12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,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,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4 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for pitch classes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	M =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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365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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24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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60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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60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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28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(y:d:h:m:s:fr) for time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 	M =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¬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,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 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Polynomials R[X] etc. for sound, analysis, etc.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sym typeface="Symbol" pitchFamily="2" charset="2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86ADDF3-8C9D-4B3C-A789-233FEBADA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6262688"/>
            <a:ext cx="36925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&lt;PitchClass&gt;&lt;Simple&gt;(</a:t>
            </a:r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  <a:sym typeface="Symbol" pitchFamily="2" charset="2"/>
              </a:rPr>
              <a:t>Ÿ</a:t>
            </a:r>
            <a:r>
              <a:rPr lang="en-US" altLang="en-US" sz="2400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12</a:t>
            </a:r>
            <a:r>
              <a:rPr lang="en-US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6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6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6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6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6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6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6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6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6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6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6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6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6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6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6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6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6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6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6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6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6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6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6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2" grpId="0" autoUpdateAnimBg="0"/>
      <p:bldP spid="896011" grpId="0" build="p" autoUpdateAnimBg="0"/>
      <p:bldP spid="1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7361B7BE-81CE-1F1D-CF86-ED60C90F7F92}"/>
              </a:ext>
            </a:extLst>
          </p:cNvPr>
          <p:cNvGrpSpPr>
            <a:grpSpLocks/>
          </p:cNvGrpSpPr>
          <p:nvPr/>
        </p:nvGrpSpPr>
        <p:grpSpPr bwMode="auto">
          <a:xfrm>
            <a:off x="2800350" y="1268413"/>
            <a:ext cx="5541963" cy="5464175"/>
            <a:chOff x="1764" y="799"/>
            <a:chExt cx="3491" cy="3442"/>
          </a:xfrm>
        </p:grpSpPr>
        <p:grpSp>
          <p:nvGrpSpPr>
            <p:cNvPr id="28675" name="Group 18">
              <a:extLst>
                <a:ext uri="{FF2B5EF4-FFF2-40B4-BE49-F238E27FC236}">
                  <a16:creationId xmlns:a16="http://schemas.microsoft.com/office/drawing/2014/main" id="{36A50250-40C4-77A4-96B0-69FFE7E6B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4" y="799"/>
              <a:ext cx="3491" cy="3442"/>
              <a:chOff x="1764" y="799"/>
              <a:chExt cx="3491" cy="3442"/>
            </a:xfrm>
          </p:grpSpPr>
          <p:grpSp>
            <p:nvGrpSpPr>
              <p:cNvPr id="28677" name="Group 4">
                <a:extLst>
                  <a:ext uri="{FF2B5EF4-FFF2-40B4-BE49-F238E27FC236}">
                    <a16:creationId xmlns:a16="http://schemas.microsoft.com/office/drawing/2014/main" id="{EC539556-1C64-62D4-3E1D-818474F8BE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820"/>
                <a:ext cx="3437" cy="3413"/>
                <a:chOff x="2117" y="1433"/>
                <a:chExt cx="2767" cy="2748"/>
              </a:xfrm>
            </p:grpSpPr>
            <p:pic>
              <p:nvPicPr>
                <p:cNvPr id="28680" name="Picture 5" descr="auroux.tiff                                                    000FD934Extra                          BF316153:">
                  <a:extLst>
                    <a:ext uri="{FF2B5EF4-FFF2-40B4-BE49-F238E27FC236}">
                      <a16:creationId xmlns:a16="http://schemas.microsoft.com/office/drawing/2014/main" id="{A1AE6272-D84D-90A6-5643-979C2D8235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7" y="1433"/>
                  <a:ext cx="2766" cy="2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681" name="Rectangle 6">
                  <a:extLst>
                    <a:ext uri="{FF2B5EF4-FFF2-40B4-BE49-F238E27FC236}">
                      <a16:creationId xmlns:a16="http://schemas.microsoft.com/office/drawing/2014/main" id="{9C0101E7-3273-B6F5-78C9-451BA62A1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2044"/>
                  <a:ext cx="906" cy="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682" name="Rectangle 7">
                  <a:extLst>
                    <a:ext uri="{FF2B5EF4-FFF2-40B4-BE49-F238E27FC236}">
                      <a16:creationId xmlns:a16="http://schemas.microsoft.com/office/drawing/2014/main" id="{EC841204-1278-5F52-11E4-AB87881F9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9" y="2222"/>
                  <a:ext cx="1005" cy="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893967" name="Rectangle 15">
                <a:extLst>
                  <a:ext uri="{FF2B5EF4-FFF2-40B4-BE49-F238E27FC236}">
                    <a16:creationId xmlns:a16="http://schemas.microsoft.com/office/drawing/2014/main" id="{6B6DD22A-0533-F196-BCB2-DD02B53FD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79" y="799"/>
                <a:ext cx="3473" cy="1287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2157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893960" name="Rectangle 8">
                <a:extLst>
                  <a:ext uri="{FF2B5EF4-FFF2-40B4-BE49-F238E27FC236}">
                    <a16:creationId xmlns:a16="http://schemas.microsoft.com/office/drawing/2014/main" id="{1A14BB5A-1486-3040-7767-18B4D51C4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2717"/>
                <a:ext cx="3491" cy="1524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tint val="10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</p:grpSp>
        <p:sp>
          <p:nvSpPr>
            <p:cNvPr id="28676" name="AutoShape 17">
              <a:extLst>
                <a:ext uri="{FF2B5EF4-FFF2-40B4-BE49-F238E27FC236}">
                  <a16:creationId xmlns:a16="http://schemas.microsoft.com/office/drawing/2014/main" id="{430288FC-EC39-4D2F-097C-4BD93DF953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37468">
              <a:off x="2416" y="1330"/>
              <a:ext cx="251" cy="1012"/>
            </a:xfrm>
            <a:prstGeom prst="downArrow">
              <a:avLst>
                <a:gd name="adj1" fmla="val 42500"/>
                <a:gd name="adj2" fmla="val 110858"/>
              </a:avLst>
            </a:prstGeom>
            <a:solidFill>
              <a:srgbClr val="FF0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93968" name="Text Box 16">
            <a:extLst>
              <a:ext uri="{FF2B5EF4-FFF2-40B4-BE49-F238E27FC236}">
                <a16:creationId xmlns:a16="http://schemas.microsoft.com/office/drawing/2014/main" id="{8203313B-B532-4C2F-3142-6A885BFE4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635125"/>
            <a:ext cx="580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Font typeface="Times" charset="0"/>
              <a:buNone/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Compound Forms = Recursive 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>
            <a:extLst>
              <a:ext uri="{FF2B5EF4-FFF2-40B4-BE49-F238E27FC236}">
                <a16:creationId xmlns:a16="http://schemas.microsoft.com/office/drawing/2014/main" id="{692F8136-2F30-C56C-9FB9-FA4814B29005}"/>
              </a:ext>
            </a:extLst>
          </p:cNvPr>
          <p:cNvGrpSpPr>
            <a:grpSpLocks/>
          </p:cNvGrpSpPr>
          <p:nvPr/>
        </p:nvGrpSpPr>
        <p:grpSpPr bwMode="auto">
          <a:xfrm>
            <a:off x="1755775" y="211138"/>
            <a:ext cx="7245350" cy="585787"/>
            <a:chOff x="1755522" y="211685"/>
            <a:chExt cx="7246197" cy="584776"/>
          </a:xfrm>
        </p:grpSpPr>
        <p:cxnSp>
          <p:nvCxnSpPr>
            <p:cNvPr id="29708" name="Straight Connector 85">
              <a:extLst>
                <a:ext uri="{FF2B5EF4-FFF2-40B4-BE49-F238E27FC236}">
                  <a16:creationId xmlns:a16="http://schemas.microsoft.com/office/drawing/2014/main" id="{9E146050-F5F5-DF96-220C-2987BD854B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5522" y="565539"/>
              <a:ext cx="7246197" cy="1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7D015B-69B1-0CCD-6480-6A73DD92F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258" y="211685"/>
              <a:ext cx="3000726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25500" dist="50800" dir="2999977" algn="br" rotWithShape="0">
                <a:srgbClr val="FFFFFF">
                  <a:alpha val="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i="1">
                  <a:effectLst>
                    <a:outerShdw blurRad="50800" dist="38100" dir="2700000" algn="br">
                      <a:srgbClr val="FFFFFF">
                        <a:alpha val="43000"/>
                      </a:srgbClr>
                    </a:outerShdw>
                  </a:effectLst>
                  <a:latin typeface="Times" charset="0"/>
                  <a:ea typeface="+mn-ea"/>
                </a:rPr>
                <a:t>spaces/forms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CE0F2979-0FA7-C45C-B704-47BEBE29070C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2052638"/>
            <a:ext cx="3046412" cy="3867150"/>
            <a:chOff x="817948" y="2053151"/>
            <a:chExt cx="3045781" cy="3865876"/>
          </a:xfrm>
        </p:grpSpPr>
        <p:pic>
          <p:nvPicPr>
            <p:cNvPr id="11" name="Picture 10" descr="235-3D-vector.gif">
              <a:extLst>
                <a:ext uri="{FF2B5EF4-FFF2-40B4-BE49-F238E27FC236}">
                  <a16:creationId xmlns:a16="http://schemas.microsoft.com/office/drawing/2014/main" id="{12967130-3652-0A0D-3779-230C7233B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3570" t="3822" r="3762" b="3188"/>
            <a:stretch>
              <a:fillRect/>
            </a:stretch>
          </p:blipFill>
          <p:spPr>
            <a:xfrm>
              <a:off x="817948" y="2902355"/>
              <a:ext cx="3045781" cy="3016672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A5D200-670C-63CF-3545-41D41F6C6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491" y="2053151"/>
              <a:ext cx="2449005" cy="461810"/>
            </a:xfrm>
            <a:prstGeom prst="rect">
              <a:avLst/>
            </a:prstGeom>
            <a:noFill/>
            <a:ln>
              <a:noFill/>
            </a:ln>
            <a:effectLst>
              <a:outerShdw blurRad="825500" dist="50800" dir="2999977" algn="br" rotWithShape="0">
                <a:srgbClr val="FFFFFF">
                  <a:alpha val="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i="1" dirty="0">
                  <a:effectLst>
                    <a:outerShdw blurRad="50800" dist="38100" dir="2700000" algn="br">
                      <a:srgbClr val="FFFFFF">
                        <a:alpha val="43000"/>
                      </a:srgbClr>
                    </a:outerShdw>
                  </a:effectLst>
                  <a:latin typeface="Times" charset="0"/>
                  <a:ea typeface="+mn-ea"/>
                </a:rPr>
                <a:t>product/limit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ADA825C1-1632-570C-089C-191AFCEEBA35}"/>
              </a:ext>
            </a:extLst>
          </p:cNvPr>
          <p:cNvGrpSpPr>
            <a:grpSpLocks/>
          </p:cNvGrpSpPr>
          <p:nvPr/>
        </p:nvGrpSpPr>
        <p:grpSpPr bwMode="auto">
          <a:xfrm>
            <a:off x="4046538" y="2052638"/>
            <a:ext cx="2474912" cy="3249612"/>
            <a:chOff x="4046701" y="2053151"/>
            <a:chExt cx="2475360" cy="3249577"/>
          </a:xfrm>
        </p:grpSpPr>
        <p:pic>
          <p:nvPicPr>
            <p:cNvPr id="9" name="Picture 8" descr="books.jpg">
              <a:extLst>
                <a:ext uri="{FF2B5EF4-FFF2-40B4-BE49-F238E27FC236}">
                  <a16:creationId xmlns:a16="http://schemas.microsoft.com/office/drawing/2014/main" id="{13F6674C-3B8F-12BF-117E-97679B704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83" r="1323"/>
            <a:stretch>
              <a:fillRect/>
            </a:stretch>
          </p:blipFill>
          <p:spPr>
            <a:xfrm>
              <a:off x="4423378" y="3015996"/>
              <a:ext cx="2098683" cy="2286732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A0F8CD-0E5D-918F-802E-D6719BEB4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701" y="2053151"/>
              <a:ext cx="2469009" cy="461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25500" dist="50800" dir="2999977" algn="br" rotWithShape="0">
                <a:srgbClr val="FFFFFF">
                  <a:alpha val="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i="1">
                  <a:effectLst>
                    <a:outerShdw blurRad="50800" dist="38100" dir="2700000" algn="br">
                      <a:srgbClr val="FFFFFF">
                        <a:alpha val="43000"/>
                      </a:srgbClr>
                    </a:outerShdw>
                  </a:effectLst>
                  <a:latin typeface="Times" charset="0"/>
                  <a:ea typeface="+mn-ea"/>
                </a:rPr>
                <a:t>union/colimit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9F0F6D9A-1A8A-6AAC-35ED-037BB6069ED4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2052638"/>
            <a:ext cx="3322637" cy="3848100"/>
            <a:chOff x="6579903" y="2053151"/>
            <a:chExt cx="3322922" cy="3846990"/>
          </a:xfrm>
        </p:grpSpPr>
        <p:pic>
          <p:nvPicPr>
            <p:cNvPr id="10" name="Picture 9" descr="Grocery Bag.jpg">
              <a:extLst>
                <a:ext uri="{FF2B5EF4-FFF2-40B4-BE49-F238E27FC236}">
                  <a16:creationId xmlns:a16="http://schemas.microsoft.com/office/drawing/2014/main" id="{74C315AB-EB52-5106-1560-31CE43802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68782" y="2905649"/>
              <a:ext cx="2421931" cy="2994492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340B40-5E59-4447-731F-EA1F6BC64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9903" y="2053151"/>
              <a:ext cx="3322922" cy="523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25500" dist="50800" dir="2999977" algn="br" rotWithShape="0">
                <a:srgbClr val="FFFFFF">
                  <a:alpha val="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i="1" dirty="0">
                  <a:effectLst>
                    <a:outerShdw blurRad="50800" dist="38100" dir="2700000" algn="br">
                      <a:srgbClr val="FFFFFF">
                        <a:alpha val="43000"/>
                      </a:srgbClr>
                    </a:outerShdw>
                  </a:effectLst>
                  <a:latin typeface="Times" charset="0"/>
                  <a:ea typeface="+mn-ea"/>
                </a:rPr>
                <a:t>collections/powersets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326CA1-B0F6-7829-9A0D-CDBDBF55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1127125"/>
            <a:ext cx="54244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25500" dist="50800" dir="2999977" algn="br" rotWithShape="0">
              <a:srgbClr val="FFFFFF">
                <a:alpha val="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>
                <a:effectLst>
                  <a:outerShdw blurRad="50800" dist="38100" dir="2700000" algn="br">
                    <a:srgbClr val="FFFFFF">
                      <a:alpha val="43000"/>
                    </a:srgbClr>
                  </a:outerShdw>
                </a:effectLst>
                <a:latin typeface="Times" charset="0"/>
                <a:ea typeface="+mn-ea"/>
              </a:rPr>
              <a:t>exist three compound space types: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Text Box 2">
            <a:extLst>
              <a:ext uri="{FF2B5EF4-FFF2-40B4-BE49-F238E27FC236}">
                <a16:creationId xmlns:a16="http://schemas.microsoft.com/office/drawing/2014/main" id="{0BB92D5B-ACD1-E973-497A-DD985841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ECAE357-DA6C-D944-0CB9-CCBF2E0C67C8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722313"/>
            <a:ext cx="1300162" cy="2025650"/>
            <a:chOff x="216" y="455"/>
            <a:chExt cx="756" cy="1276"/>
          </a:xfrm>
        </p:grpSpPr>
        <p:sp>
          <p:nvSpPr>
            <p:cNvPr id="31770" name="AutoShape 4">
              <a:extLst>
                <a:ext uri="{FF2B5EF4-FFF2-40B4-BE49-F238E27FC236}">
                  <a16:creationId xmlns:a16="http://schemas.microsoft.com/office/drawing/2014/main" id="{C52438A6-A9A9-8781-812B-6EB3C6139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9381" name="Text Box 5">
              <a:extLst>
                <a:ext uri="{FF2B5EF4-FFF2-40B4-BE49-F238E27FC236}">
                  <a16:creationId xmlns:a16="http://schemas.microsoft.com/office/drawing/2014/main" id="{F8137BEF-816C-6141-ABAB-3DF1C4726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7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‘Note’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69382" name="Text Box 6">
            <a:extLst>
              <a:ext uri="{FF2B5EF4-FFF2-40B4-BE49-F238E27FC236}">
                <a16:creationId xmlns:a16="http://schemas.microsoft.com/office/drawing/2014/main" id="{C4B28A1F-0A38-B9EE-27F6-B1DAC9513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606800"/>
            <a:ext cx="591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A6C09EAE-7D6D-61CE-EBFC-6E213B21A255}"/>
              </a:ext>
            </a:extLst>
          </p:cNvPr>
          <p:cNvGrpSpPr>
            <a:grpSpLocks/>
          </p:cNvGrpSpPr>
          <p:nvPr/>
        </p:nvGrpSpPr>
        <p:grpSpPr bwMode="auto">
          <a:xfrm>
            <a:off x="1624013" y="4021138"/>
            <a:ext cx="1368425" cy="2025650"/>
            <a:chOff x="216" y="2533"/>
            <a:chExt cx="796" cy="1276"/>
          </a:xfrm>
        </p:grpSpPr>
        <p:sp>
          <p:nvSpPr>
            <p:cNvPr id="31768" name="AutoShape 8">
              <a:extLst>
                <a:ext uri="{FF2B5EF4-FFF2-40B4-BE49-F238E27FC236}">
                  <a16:creationId xmlns:a16="http://schemas.microsoft.com/office/drawing/2014/main" id="{DC9649A5-C15C-F978-7436-D0C1009FA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9385" name="Text Box 9">
              <a:extLst>
                <a:ext uri="{FF2B5EF4-FFF2-40B4-BE49-F238E27FC236}">
                  <a16:creationId xmlns:a16="http://schemas.microsoft.com/office/drawing/2014/main" id="{92249DDC-8771-E696-ED29-96ECA6F0E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7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‘myNote’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C513E5EC-B6C3-0B51-94E8-B7232BEE4D15}"/>
              </a:ext>
            </a:extLst>
          </p:cNvPr>
          <p:cNvGrpSpPr>
            <a:grpSpLocks/>
          </p:cNvGrpSpPr>
          <p:nvPr/>
        </p:nvGrpSpPr>
        <p:grpSpPr bwMode="auto">
          <a:xfrm>
            <a:off x="4338638" y="4006850"/>
            <a:ext cx="3783012" cy="2347913"/>
            <a:chOff x="1825" y="2524"/>
            <a:chExt cx="2200" cy="1479"/>
          </a:xfrm>
        </p:grpSpPr>
        <p:sp>
          <p:nvSpPr>
            <p:cNvPr id="869387" name="Text Box 11">
              <a:extLst>
                <a:ext uri="{FF2B5EF4-FFF2-40B4-BE49-F238E27FC236}">
                  <a16:creationId xmlns:a16="http://schemas.microsoft.com/office/drawing/2014/main" id="{C3FC88B7-D1F8-A9BA-7771-68BC0E8AA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2782"/>
              <a:ext cx="220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n denotators from</a:t>
              </a:r>
              <a:br>
                <a:rPr lang="en-US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</a:br>
              <a:r>
                <a:rPr lang="de-CH" alt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1</a:t>
              </a:r>
              <a:r>
                <a:rPr lang="de-CH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, </a:t>
              </a:r>
              <a:r>
                <a:rPr lang="de-CH" alt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2</a:t>
              </a:r>
              <a:r>
                <a:rPr lang="de-CH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,... </a:t>
              </a:r>
              <a:r>
                <a:rPr lang="de-CH" altLang="en-US" sz="24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n</a:t>
              </a:r>
              <a:r>
                <a:rPr lang="en-US" altLang="en-US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 </a:t>
              </a:r>
              <a:br>
                <a:rPr lang="en-US" altLang="en-US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</a:br>
              <a:endParaRPr lang="en-US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anose="020B0600000000000000" pitchFamily="34" charset="-128"/>
              </a:endParaRPr>
            </a:p>
            <a:p>
              <a:pPr>
                <a:defRPr/>
              </a:pPr>
              <a:r>
                <a:rPr lang="en-US" altLang="en-US" sz="24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example (n=2):</a:t>
              </a:r>
              <a:r>
                <a:rPr lang="en-US" altLang="en-US" sz="24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 </a:t>
              </a:r>
              <a:endPara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Osaka" panose="020B0600000000000000" pitchFamily="34" charset="-128"/>
              </a:endParaRPr>
            </a:p>
            <a:p>
              <a:pPr>
                <a:defRPr/>
              </a:pPr>
              <a:r>
                <a:rPr lang="en-US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(</a:t>
              </a:r>
              <a:r>
                <a:rPr lang="en-US" alt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‘</a:t>
              </a:r>
              <a:r>
                <a:rPr lang="en-US" alt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myOnset</a:t>
              </a:r>
              <a:r>
                <a:rPr lang="en-US" alt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’</a:t>
              </a:r>
              <a:r>
                <a:rPr lang="en-US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,</a:t>
              </a:r>
              <a:r>
                <a:rPr lang="en-US" alt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’</a:t>
              </a:r>
              <a:r>
                <a:rPr lang="en-US" altLang="en-US" sz="24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thisPitch</a:t>
              </a:r>
              <a:r>
                <a:rPr lang="en-US" alt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’</a:t>
              </a:r>
              <a:r>
                <a:rPr lang="en-US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)</a:t>
              </a:r>
            </a:p>
          </p:txBody>
        </p:sp>
        <p:sp>
          <p:nvSpPr>
            <p:cNvPr id="31767" name="AutoShape 12">
              <a:extLst>
                <a:ext uri="{FF2B5EF4-FFF2-40B4-BE49-F238E27FC236}">
                  <a16:creationId xmlns:a16="http://schemas.microsoft.com/office/drawing/2014/main" id="{C235DA01-FA5A-B6E2-A514-7F1AC4A64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2524"/>
              <a:ext cx="169" cy="268"/>
            </a:xfrm>
            <a:prstGeom prst="downArrow">
              <a:avLst>
                <a:gd name="adj1" fmla="val 24870"/>
                <a:gd name="adj2" fmla="val 39696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24C12EDF-9562-2E1B-B7B5-8CCA6702F928}"/>
              </a:ext>
            </a:extLst>
          </p:cNvPr>
          <p:cNvGrpSpPr>
            <a:grpSpLocks/>
          </p:cNvGrpSpPr>
          <p:nvPr/>
        </p:nvGrpSpPr>
        <p:grpSpPr bwMode="auto">
          <a:xfrm>
            <a:off x="3471863" y="739775"/>
            <a:ext cx="2976562" cy="2286000"/>
            <a:chOff x="2380" y="466"/>
            <a:chExt cx="1732" cy="1440"/>
          </a:xfrm>
        </p:grpSpPr>
        <p:sp>
          <p:nvSpPr>
            <p:cNvPr id="31762" name="AutoShape 14">
              <a:extLst>
                <a:ext uri="{FF2B5EF4-FFF2-40B4-BE49-F238E27FC236}">
                  <a16:creationId xmlns:a16="http://schemas.microsoft.com/office/drawing/2014/main" id="{6C08B53D-8943-CF36-F9B1-7AF7F07D18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7" y="749"/>
              <a:ext cx="1440" cy="8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5 h 21600"/>
                <a:gd name="T20" fmla="*/ 184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63" name="Group 15">
              <a:extLst>
                <a:ext uri="{FF2B5EF4-FFF2-40B4-BE49-F238E27FC236}">
                  <a16:creationId xmlns:a16="http://schemas.microsoft.com/office/drawing/2014/main" id="{E532F06A-887A-DB34-D75D-F39358DAE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0" y="1416"/>
              <a:ext cx="792" cy="449"/>
              <a:chOff x="3320" y="1416"/>
              <a:chExt cx="792" cy="449"/>
            </a:xfrm>
          </p:grpSpPr>
          <p:sp>
            <p:nvSpPr>
              <p:cNvPr id="869392" name="AutoShape 16">
                <a:extLst>
                  <a:ext uri="{FF2B5EF4-FFF2-40B4-BE49-F238E27FC236}">
                    <a16:creationId xmlns:a16="http://schemas.microsoft.com/office/drawing/2014/main" id="{E4EC428E-A9AB-1FFD-8488-51D9418CD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" y="1416"/>
                <a:ext cx="792" cy="449"/>
              </a:xfrm>
              <a:prstGeom prst="hexagon">
                <a:avLst>
                  <a:gd name="adj" fmla="val 40480"/>
                  <a:gd name="vf" fmla="val 115470"/>
                </a:avLst>
              </a:prstGeom>
              <a:solidFill>
                <a:srgbClr val="00CCFF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  <a:effectLst>
                <a:outerShdw blurRad="63500" dist="74053" dir="3542175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de-CH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869393" name="Text Box 17">
                <a:extLst>
                  <a:ext uri="{FF2B5EF4-FFF2-40B4-BE49-F238E27FC236}">
                    <a16:creationId xmlns:a16="http://schemas.microsoft.com/office/drawing/2014/main" id="{0A67C019-91AA-4184-8843-A6899D5EE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9" y="1477"/>
                <a:ext cx="70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Limit</a:t>
                </a:r>
              </a:p>
            </p:txBody>
          </p:sp>
        </p:grpSp>
      </p:grpSp>
      <p:pic>
        <p:nvPicPr>
          <p:cNvPr id="869394" name="Picture 18" descr="integer.jpg 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C9984C02-EFA2-E696-7D97-54AE800E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72" t="58211" r="39021"/>
          <a:stretch>
            <a:fillRect/>
          </a:stretch>
        </p:blipFill>
        <p:spPr bwMode="auto">
          <a:xfrm>
            <a:off x="7891463" y="5338763"/>
            <a:ext cx="1843087" cy="1047750"/>
          </a:xfrm>
          <a:prstGeom prst="rect">
            <a:avLst/>
          </a:prstGeom>
          <a:noFill/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7" name="Group 49">
            <a:extLst>
              <a:ext uri="{FF2B5EF4-FFF2-40B4-BE49-F238E27FC236}">
                <a16:creationId xmlns:a16="http://schemas.microsoft.com/office/drawing/2014/main" id="{F16F440D-2B04-5260-2001-624240B8EE93}"/>
              </a:ext>
            </a:extLst>
          </p:cNvPr>
          <p:cNvGrpSpPr>
            <a:grpSpLocks/>
          </p:cNvGrpSpPr>
          <p:nvPr/>
        </p:nvGrpSpPr>
        <p:grpSpPr bwMode="auto">
          <a:xfrm>
            <a:off x="4918075" y="669925"/>
            <a:ext cx="3246438" cy="1266825"/>
            <a:chOff x="3098" y="422"/>
            <a:chExt cx="2045" cy="798"/>
          </a:xfrm>
        </p:grpSpPr>
        <p:sp>
          <p:nvSpPr>
            <p:cNvPr id="869404" name="Text Box 28">
              <a:extLst>
                <a:ext uri="{FF2B5EF4-FFF2-40B4-BE49-F238E27FC236}">
                  <a16:creationId xmlns:a16="http://schemas.microsoft.com/office/drawing/2014/main" id="{20F0F856-5986-065F-D586-CCB831439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697"/>
              <a:ext cx="204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sequence </a:t>
              </a:r>
              <a:r>
                <a:rPr lang="de-CH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1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, </a:t>
              </a:r>
              <a:r>
                <a:rPr lang="de-CH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2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,... </a:t>
              </a:r>
              <a:r>
                <a:rPr lang="de-CH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n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 </a:t>
              </a:r>
              <a:b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</a:b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of n forms</a:t>
              </a:r>
            </a:p>
          </p:txBody>
        </p:sp>
        <p:sp>
          <p:nvSpPr>
            <p:cNvPr id="31761" name="AutoShape 29">
              <a:extLst>
                <a:ext uri="{FF2B5EF4-FFF2-40B4-BE49-F238E27FC236}">
                  <a16:creationId xmlns:a16="http://schemas.microsoft.com/office/drawing/2014/main" id="{DB85EB72-30F9-1968-F6B8-6BDC149DC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422"/>
              <a:ext cx="143" cy="321"/>
            </a:xfrm>
            <a:prstGeom prst="downArrow">
              <a:avLst>
                <a:gd name="adj1" fmla="val 24870"/>
                <a:gd name="adj2" fmla="val 56192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9418" name="Freeform 42">
            <a:extLst>
              <a:ext uri="{FF2B5EF4-FFF2-40B4-BE49-F238E27FC236}">
                <a16:creationId xmlns:a16="http://schemas.microsoft.com/office/drawing/2014/main" id="{89AE4634-D19F-0882-A5D4-13907FA7C2FD}"/>
              </a:ext>
            </a:extLst>
          </p:cNvPr>
          <p:cNvSpPr>
            <a:spLocks/>
          </p:cNvSpPr>
          <p:nvPr/>
        </p:nvSpPr>
        <p:spPr bwMode="auto">
          <a:xfrm>
            <a:off x="2155825" y="2689225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382ADE96-760C-421E-EF4E-B1FCF678E607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5432425"/>
            <a:ext cx="4460875" cy="1304925"/>
            <a:chOff x="3105" y="3422"/>
            <a:chExt cx="2810" cy="822"/>
          </a:xfrm>
        </p:grpSpPr>
        <p:sp>
          <p:nvSpPr>
            <p:cNvPr id="31758" name="Line 44">
              <a:extLst>
                <a:ext uri="{FF2B5EF4-FFF2-40B4-BE49-F238E27FC236}">
                  <a16:creationId xmlns:a16="http://schemas.microsoft.com/office/drawing/2014/main" id="{0ED061D5-A69C-C829-C058-3C22B474D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5" y="3422"/>
              <a:ext cx="0" cy="806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Freeform 45">
              <a:extLst>
                <a:ext uri="{FF2B5EF4-FFF2-40B4-BE49-F238E27FC236}">
                  <a16:creationId xmlns:a16="http://schemas.microsoft.com/office/drawing/2014/main" id="{968B5FF2-CD5D-F39F-92F8-DD60C8685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3948"/>
              <a:ext cx="2804" cy="296"/>
            </a:xfrm>
            <a:custGeom>
              <a:avLst/>
              <a:gdLst>
                <a:gd name="T0" fmla="*/ 78 w 2804"/>
                <a:gd name="T1" fmla="*/ 0 h 296"/>
                <a:gd name="T2" fmla="*/ 264 w 2804"/>
                <a:gd name="T3" fmla="*/ 233 h 296"/>
                <a:gd name="T4" fmla="*/ 1661 w 2804"/>
                <a:gd name="T5" fmla="*/ 284 h 296"/>
                <a:gd name="T6" fmla="*/ 2804 w 2804"/>
                <a:gd name="T7" fmla="*/ 284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4"/>
                <a:gd name="T13" fmla="*/ 0 h 296"/>
                <a:gd name="T14" fmla="*/ 2804 w 2804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4" h="296">
                  <a:moveTo>
                    <a:pt x="78" y="0"/>
                  </a:moveTo>
                  <a:cubicBezTo>
                    <a:pt x="109" y="37"/>
                    <a:pt x="0" y="186"/>
                    <a:pt x="264" y="233"/>
                  </a:cubicBezTo>
                  <a:cubicBezTo>
                    <a:pt x="528" y="280"/>
                    <a:pt x="1238" y="276"/>
                    <a:pt x="1661" y="284"/>
                  </a:cubicBezTo>
                  <a:cubicBezTo>
                    <a:pt x="2084" y="292"/>
                    <a:pt x="2446" y="296"/>
                    <a:pt x="2804" y="2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115018F2-68A5-19FD-0176-E88AF38EC6F9}"/>
              </a:ext>
            </a:extLst>
          </p:cNvPr>
          <p:cNvGrpSpPr>
            <a:grpSpLocks/>
          </p:cNvGrpSpPr>
          <p:nvPr/>
        </p:nvGrpSpPr>
        <p:grpSpPr bwMode="auto">
          <a:xfrm>
            <a:off x="6507163" y="5526088"/>
            <a:ext cx="3087687" cy="379412"/>
            <a:chOff x="4099" y="3481"/>
            <a:chExt cx="1945" cy="239"/>
          </a:xfrm>
        </p:grpSpPr>
        <p:sp>
          <p:nvSpPr>
            <p:cNvPr id="31756" name="Line 43">
              <a:extLst>
                <a:ext uri="{FF2B5EF4-FFF2-40B4-BE49-F238E27FC236}">
                  <a16:creationId xmlns:a16="http://schemas.microsoft.com/office/drawing/2014/main" id="{65575E5E-496A-3B72-30B7-B7B698998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6" y="3556"/>
              <a:ext cx="1238" cy="0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Freeform 46">
              <a:extLst>
                <a:ext uri="{FF2B5EF4-FFF2-40B4-BE49-F238E27FC236}">
                  <a16:creationId xmlns:a16="http://schemas.microsoft.com/office/drawing/2014/main" id="{41DC2CF1-0A25-B6DD-8C12-64787A7D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" y="3481"/>
              <a:ext cx="689" cy="239"/>
            </a:xfrm>
            <a:custGeom>
              <a:avLst/>
              <a:gdLst>
                <a:gd name="T0" fmla="*/ 0 w 689"/>
                <a:gd name="T1" fmla="*/ 239 h 239"/>
                <a:gd name="T2" fmla="*/ 211 w 689"/>
                <a:gd name="T3" fmla="*/ 46 h 239"/>
                <a:gd name="T4" fmla="*/ 479 w 689"/>
                <a:gd name="T5" fmla="*/ 5 h 239"/>
                <a:gd name="T6" fmla="*/ 689 w 689"/>
                <a:gd name="T7" fmla="*/ 75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"/>
                <a:gd name="T13" fmla="*/ 0 h 239"/>
                <a:gd name="T14" fmla="*/ 689 w 689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" h="239">
                  <a:moveTo>
                    <a:pt x="0" y="239"/>
                  </a:moveTo>
                  <a:cubicBezTo>
                    <a:pt x="35" y="207"/>
                    <a:pt x="131" y="85"/>
                    <a:pt x="211" y="46"/>
                  </a:cubicBezTo>
                  <a:cubicBezTo>
                    <a:pt x="291" y="7"/>
                    <a:pt x="399" y="0"/>
                    <a:pt x="479" y="5"/>
                  </a:cubicBezTo>
                  <a:cubicBezTo>
                    <a:pt x="559" y="10"/>
                    <a:pt x="614" y="57"/>
                    <a:pt x="689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9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9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86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8" grpId="0" autoUpdateAnimBg="0"/>
      <p:bldP spid="86938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0B5AE962-217D-FD8E-9643-0F931D67D558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722313"/>
            <a:ext cx="1333500" cy="2025650"/>
            <a:chOff x="216" y="455"/>
            <a:chExt cx="775" cy="1276"/>
          </a:xfrm>
        </p:grpSpPr>
        <p:sp>
          <p:nvSpPr>
            <p:cNvPr id="32807" name="AutoShape 4">
              <a:extLst>
                <a:ext uri="{FF2B5EF4-FFF2-40B4-BE49-F238E27FC236}">
                  <a16:creationId xmlns:a16="http://schemas.microsoft.com/office/drawing/2014/main" id="{B3F42E6E-E119-0CA7-5467-5A7EE08D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3717" name="Text Box 5">
              <a:extLst>
                <a:ext uri="{FF2B5EF4-FFF2-40B4-BE49-F238E27FC236}">
                  <a16:creationId xmlns:a16="http://schemas.microsoft.com/office/drawing/2014/main" id="{BB24320D-AB5F-E2AB-BA8E-7A35C39A2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77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‘Interval’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4EA81B5A-154F-4AE4-3831-5EE2631CEB69}"/>
              </a:ext>
            </a:extLst>
          </p:cNvPr>
          <p:cNvGrpSpPr>
            <a:grpSpLocks/>
          </p:cNvGrpSpPr>
          <p:nvPr/>
        </p:nvGrpSpPr>
        <p:grpSpPr bwMode="auto">
          <a:xfrm>
            <a:off x="1624013" y="4021138"/>
            <a:ext cx="1722437" cy="2025650"/>
            <a:chOff x="216" y="2533"/>
            <a:chExt cx="1001" cy="1276"/>
          </a:xfrm>
        </p:grpSpPr>
        <p:sp>
          <p:nvSpPr>
            <p:cNvPr id="32805" name="AutoShape 8">
              <a:extLst>
                <a:ext uri="{FF2B5EF4-FFF2-40B4-BE49-F238E27FC236}">
                  <a16:creationId xmlns:a16="http://schemas.microsoft.com/office/drawing/2014/main" id="{08717109-F06C-B712-8887-4428F2F6D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3721" name="Text Box 9">
              <a:extLst>
                <a:ext uri="{FF2B5EF4-FFF2-40B4-BE49-F238E27FC236}">
                  <a16:creationId xmlns:a16="http://schemas.microsoft.com/office/drawing/2014/main" id="{DDDFB856-1BBD-C06B-191A-2E441364D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100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‘myInterval’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CC5F2B25-5CB1-765F-8A27-F244C4BCD726}"/>
              </a:ext>
            </a:extLst>
          </p:cNvPr>
          <p:cNvGrpSpPr>
            <a:grpSpLocks/>
          </p:cNvGrpSpPr>
          <p:nvPr/>
        </p:nvGrpSpPr>
        <p:grpSpPr bwMode="auto">
          <a:xfrm>
            <a:off x="4338638" y="4006850"/>
            <a:ext cx="3783012" cy="2509838"/>
            <a:chOff x="1825" y="2524"/>
            <a:chExt cx="2200" cy="1581"/>
          </a:xfrm>
        </p:grpSpPr>
        <p:sp>
          <p:nvSpPr>
            <p:cNvPr id="883723" name="Text Box 11">
              <a:extLst>
                <a:ext uri="{FF2B5EF4-FFF2-40B4-BE49-F238E27FC236}">
                  <a16:creationId xmlns:a16="http://schemas.microsoft.com/office/drawing/2014/main" id="{0B654673-9DB2-735E-46D0-9E7730705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2782"/>
              <a:ext cx="2200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n denotators, plus arrow conditions </a:t>
              </a:r>
            </a:p>
            <a:p>
              <a:pPr>
                <a:defRPr/>
              </a:pPr>
              <a:r>
                <a:rPr lang="en-US" altLang="en-US" sz="2400" i="1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example: </a:t>
              </a:r>
              <a:endParaRPr lang="en-US" alt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(‘note</a:t>
              </a:r>
              <a:r>
                <a:rPr lang="en-US" altLang="en-US" sz="2400" baseline="-250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1</a:t>
              </a:r>
              <a:r>
                <a:rPr lang="en-US" alt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’,’on’,’note</a:t>
              </a:r>
              <a:r>
                <a:rPr lang="en-US" altLang="en-US" sz="2400" baseline="-250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2</a:t>
              </a:r>
              <a:r>
                <a:rPr lang="en-US" alt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’)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en-US" sz="24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   </a:t>
              </a:r>
              <a:r>
                <a:rPr lang="en-US" altLang="en-US" sz="2400" b="1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Note    Onset   Note</a:t>
              </a:r>
              <a:endParaRPr lang="en-US" alt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32804" name="AutoShape 12">
              <a:extLst>
                <a:ext uri="{FF2B5EF4-FFF2-40B4-BE49-F238E27FC236}">
                  <a16:creationId xmlns:a16="http://schemas.microsoft.com/office/drawing/2014/main" id="{561A9E6F-4F70-A538-6635-866DE9476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2524"/>
              <a:ext cx="169" cy="268"/>
            </a:xfrm>
            <a:prstGeom prst="downArrow">
              <a:avLst>
                <a:gd name="adj1" fmla="val 24870"/>
                <a:gd name="adj2" fmla="val 39696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2772" name="Group 43">
            <a:extLst>
              <a:ext uri="{FF2B5EF4-FFF2-40B4-BE49-F238E27FC236}">
                <a16:creationId xmlns:a16="http://schemas.microsoft.com/office/drawing/2014/main" id="{9F8851BF-4DE4-D0E7-54C0-12ADBE0CF74C}"/>
              </a:ext>
            </a:extLst>
          </p:cNvPr>
          <p:cNvGrpSpPr>
            <a:grpSpLocks/>
          </p:cNvGrpSpPr>
          <p:nvPr/>
        </p:nvGrpSpPr>
        <p:grpSpPr bwMode="auto">
          <a:xfrm>
            <a:off x="447675" y="274638"/>
            <a:ext cx="6000750" cy="3789362"/>
            <a:chOff x="282" y="173"/>
            <a:chExt cx="3780" cy="2387"/>
          </a:xfrm>
        </p:grpSpPr>
        <p:sp>
          <p:nvSpPr>
            <p:cNvPr id="883714" name="Text Box 2">
              <a:extLst>
                <a:ext uri="{FF2B5EF4-FFF2-40B4-BE49-F238E27FC236}">
                  <a16:creationId xmlns:a16="http://schemas.microsoft.com/office/drawing/2014/main" id="{4884DECA-1C2E-F0B5-45BF-4B6200CC3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173"/>
              <a:ext cx="27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&lt;form_name&gt;&lt;type&gt;(coordinator)</a:t>
              </a:r>
            </a:p>
          </p:txBody>
        </p:sp>
        <p:sp>
          <p:nvSpPr>
            <p:cNvPr id="883718" name="Text Box 6">
              <a:extLst>
                <a:ext uri="{FF2B5EF4-FFF2-40B4-BE49-F238E27FC236}">
                  <a16:creationId xmlns:a16="http://schemas.microsoft.com/office/drawing/2014/main" id="{B50575A9-D24A-43D9-26B0-F9C6ACC2D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" y="2272"/>
              <a:ext cx="37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&lt;denotator_name&gt;&lt;form_name&gt;(coordinates) </a:t>
              </a:r>
            </a:p>
          </p:txBody>
        </p:sp>
        <p:grpSp>
          <p:nvGrpSpPr>
            <p:cNvPr id="32798" name="Group 13">
              <a:extLst>
                <a:ext uri="{FF2B5EF4-FFF2-40B4-BE49-F238E27FC236}">
                  <a16:creationId xmlns:a16="http://schemas.microsoft.com/office/drawing/2014/main" id="{8D5975C3-4DD3-08F0-B6B3-B6F50F09B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7" y="466"/>
              <a:ext cx="1875" cy="1440"/>
              <a:chOff x="2380" y="466"/>
              <a:chExt cx="1732" cy="1440"/>
            </a:xfrm>
          </p:grpSpPr>
          <p:sp>
            <p:nvSpPr>
              <p:cNvPr id="32799" name="AutoShape 14">
                <a:extLst>
                  <a:ext uri="{FF2B5EF4-FFF2-40B4-BE49-F238E27FC236}">
                    <a16:creationId xmlns:a16="http://schemas.microsoft.com/office/drawing/2014/main" id="{3ED45F89-0F6A-3CB1-AC5D-7F99322BB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97" y="749"/>
                <a:ext cx="1440" cy="8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845 h 21600"/>
                  <a:gd name="T20" fmla="*/ 1842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72" y="0"/>
                    </a:moveTo>
                    <a:lnTo>
                      <a:pt x="13743" y="4880"/>
                    </a:lnTo>
                    <a:lnTo>
                      <a:pt x="16919" y="4880"/>
                    </a:lnTo>
                    <a:lnTo>
                      <a:pt x="16919" y="19836"/>
                    </a:lnTo>
                    <a:lnTo>
                      <a:pt x="0" y="19836"/>
                    </a:lnTo>
                    <a:lnTo>
                      <a:pt x="0" y="21600"/>
                    </a:lnTo>
                    <a:lnTo>
                      <a:pt x="18424" y="21600"/>
                    </a:lnTo>
                    <a:lnTo>
                      <a:pt x="18424" y="4880"/>
                    </a:lnTo>
                    <a:lnTo>
                      <a:pt x="21600" y="4880"/>
                    </a:lnTo>
                    <a:lnTo>
                      <a:pt x="176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00" name="Group 15">
                <a:extLst>
                  <a:ext uri="{FF2B5EF4-FFF2-40B4-BE49-F238E27FC236}">
                    <a16:creationId xmlns:a16="http://schemas.microsoft.com/office/drawing/2014/main" id="{EDA042E3-C42E-750B-6DD4-04FE5255D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1416"/>
                <a:ext cx="792" cy="449"/>
                <a:chOff x="3320" y="1416"/>
                <a:chExt cx="792" cy="449"/>
              </a:xfrm>
            </p:grpSpPr>
            <p:sp>
              <p:nvSpPr>
                <p:cNvPr id="883728" name="AutoShape 16">
                  <a:extLst>
                    <a:ext uri="{FF2B5EF4-FFF2-40B4-BE49-F238E27FC236}">
                      <a16:creationId xmlns:a16="http://schemas.microsoft.com/office/drawing/2014/main" id="{4C0F423C-F81C-037D-9A70-D703323CD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0" y="1416"/>
                  <a:ext cx="792" cy="449"/>
                </a:xfrm>
                <a:prstGeom prst="hexagon">
                  <a:avLst>
                    <a:gd name="adj" fmla="val 40480"/>
                    <a:gd name="vf" fmla="val 115470"/>
                  </a:avLst>
                </a:prstGeom>
                <a:solidFill>
                  <a:srgbClr val="00CCFF"/>
                </a:solidFill>
                <a:ln w="9525">
                  <a:solidFill>
                    <a:srgbClr val="0000CC"/>
                  </a:solidFill>
                  <a:miter lim="800000"/>
                  <a:headEnd/>
                  <a:tailEnd/>
                </a:ln>
                <a:effectLst>
                  <a:outerShdw blurRad="63500" dist="74053" dir="3542175" algn="ctr" rotWithShape="0">
                    <a:srgbClr val="0066FF">
                      <a:alpha val="74998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CH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883729" name="Text Box 17">
                  <a:extLst>
                    <a:ext uri="{FF2B5EF4-FFF2-40B4-BE49-F238E27FC236}">
                      <a16:creationId xmlns:a16="http://schemas.microsoft.com/office/drawing/2014/main" id="{20C8CCED-2C2E-2B15-371D-AB532E6A97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9" y="1477"/>
                  <a:ext cx="70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b="1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  <a:ea typeface="+mn-ea"/>
                    </a:rPr>
                    <a:t>Limit</a:t>
                  </a:r>
                </a:p>
              </p:txBody>
            </p:sp>
          </p:grpSp>
        </p:grpSp>
      </p:grpSp>
      <p:pic>
        <p:nvPicPr>
          <p:cNvPr id="883730" name="Picture 18" descr="integer.jpg 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2A25982A-8AC5-FFBA-CD88-F1409CBF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8696" r="39021"/>
          <a:stretch>
            <a:fillRect/>
          </a:stretch>
        </p:blipFill>
        <p:spPr bwMode="auto">
          <a:xfrm>
            <a:off x="7874000" y="4097338"/>
            <a:ext cx="1860550" cy="2289175"/>
          </a:xfrm>
          <a:prstGeom prst="rect">
            <a:avLst/>
          </a:prstGeom>
          <a:noFill/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8" name="Group 19">
            <a:extLst>
              <a:ext uri="{FF2B5EF4-FFF2-40B4-BE49-F238E27FC236}">
                <a16:creationId xmlns:a16="http://schemas.microsoft.com/office/drawing/2014/main" id="{06FE07DD-B95A-2F01-10CE-4C2AA63DC2E5}"/>
              </a:ext>
            </a:extLst>
          </p:cNvPr>
          <p:cNvGrpSpPr>
            <a:grpSpLocks/>
          </p:cNvGrpSpPr>
          <p:nvPr/>
        </p:nvGrpSpPr>
        <p:grpSpPr bwMode="auto">
          <a:xfrm>
            <a:off x="5062538" y="4014788"/>
            <a:ext cx="4344987" cy="2657475"/>
            <a:chOff x="3189" y="2529"/>
            <a:chExt cx="2737" cy="1674"/>
          </a:xfrm>
        </p:grpSpPr>
        <p:grpSp>
          <p:nvGrpSpPr>
            <p:cNvPr id="32790" name="Group 20">
              <a:extLst>
                <a:ext uri="{FF2B5EF4-FFF2-40B4-BE49-F238E27FC236}">
                  <a16:creationId xmlns:a16="http://schemas.microsoft.com/office/drawing/2014/main" id="{DB09EBBE-14CE-5819-9ED4-E69F87A627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" y="4034"/>
              <a:ext cx="1220" cy="169"/>
              <a:chOff x="2234" y="3852"/>
              <a:chExt cx="1332" cy="169"/>
            </a:xfrm>
          </p:grpSpPr>
          <p:sp>
            <p:nvSpPr>
              <p:cNvPr id="32794" name="AutoShape 21">
                <a:extLst>
                  <a:ext uri="{FF2B5EF4-FFF2-40B4-BE49-F238E27FC236}">
                    <a16:creationId xmlns:a16="http://schemas.microsoft.com/office/drawing/2014/main" id="{EB36E07E-3BF6-D821-CF61-5EE7960DD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3855"/>
                <a:ext cx="674" cy="166"/>
              </a:xfrm>
              <a:prstGeom prst="curvedUpArrow">
                <a:avLst>
                  <a:gd name="adj1" fmla="val 34343"/>
                  <a:gd name="adj2" fmla="val 139157"/>
                  <a:gd name="adj3" fmla="val 40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95" name="AutoShape 22">
                <a:extLst>
                  <a:ext uri="{FF2B5EF4-FFF2-40B4-BE49-F238E27FC236}">
                    <a16:creationId xmlns:a16="http://schemas.microsoft.com/office/drawing/2014/main" id="{392BB4DA-8C0D-A8DD-36B4-48C3868B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92" y="3852"/>
                <a:ext cx="674" cy="166"/>
              </a:xfrm>
              <a:prstGeom prst="curvedUpArrow">
                <a:avLst>
                  <a:gd name="adj1" fmla="val 34343"/>
                  <a:gd name="adj2" fmla="val 139157"/>
                  <a:gd name="adj3" fmla="val 40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791" name="Line 23">
              <a:extLst>
                <a:ext uri="{FF2B5EF4-FFF2-40B4-BE49-F238E27FC236}">
                  <a16:creationId xmlns:a16="http://schemas.microsoft.com/office/drawing/2014/main" id="{A9D94DA1-94C2-78F8-6706-E0A0CCC1C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6" y="2529"/>
              <a:ext cx="0" cy="4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Line 24">
              <a:extLst>
                <a:ext uri="{FF2B5EF4-FFF2-40B4-BE49-F238E27FC236}">
                  <a16:creationId xmlns:a16="http://schemas.microsoft.com/office/drawing/2014/main" id="{FEF93F4C-7A4D-FD4E-C535-9D9D9281E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6" y="3145"/>
              <a:ext cx="0" cy="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>
              <a:extLst>
                <a:ext uri="{FF2B5EF4-FFF2-40B4-BE49-F238E27FC236}">
                  <a16:creationId xmlns:a16="http://schemas.microsoft.com/office/drawing/2014/main" id="{336B2F3E-8F2B-6FC8-8729-27C928D9E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6" y="3643"/>
              <a:ext cx="0" cy="4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1">
            <a:extLst>
              <a:ext uri="{FF2B5EF4-FFF2-40B4-BE49-F238E27FC236}">
                <a16:creationId xmlns:a16="http://schemas.microsoft.com/office/drawing/2014/main" id="{ECDED76B-11C1-332A-E173-8AF82F17F93A}"/>
              </a:ext>
            </a:extLst>
          </p:cNvPr>
          <p:cNvGrpSpPr>
            <a:grpSpLocks/>
          </p:cNvGrpSpPr>
          <p:nvPr/>
        </p:nvGrpSpPr>
        <p:grpSpPr bwMode="auto">
          <a:xfrm>
            <a:off x="4918075" y="384175"/>
            <a:ext cx="4811713" cy="1563688"/>
            <a:chOff x="3098" y="242"/>
            <a:chExt cx="3031" cy="985"/>
          </a:xfrm>
        </p:grpSpPr>
        <p:grpSp>
          <p:nvGrpSpPr>
            <p:cNvPr id="32777" name="Group 40">
              <a:extLst>
                <a:ext uri="{FF2B5EF4-FFF2-40B4-BE49-F238E27FC236}">
                  <a16:creationId xmlns:a16="http://schemas.microsoft.com/office/drawing/2014/main" id="{6D64E843-094D-A6E7-1222-2EB25147D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" y="422"/>
              <a:ext cx="1775" cy="793"/>
              <a:chOff x="3098" y="422"/>
              <a:chExt cx="1775" cy="793"/>
            </a:xfrm>
          </p:grpSpPr>
          <p:sp>
            <p:nvSpPr>
              <p:cNvPr id="883740" name="Text Box 28">
                <a:extLst>
                  <a:ext uri="{FF2B5EF4-FFF2-40B4-BE49-F238E27FC236}">
                    <a16:creationId xmlns:a16="http://schemas.microsoft.com/office/drawing/2014/main" id="{BB732F60-CDD7-F079-4F15-D30AEDDB5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8" y="697"/>
                <a:ext cx="177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extend to diagram of</a:t>
                </a:r>
              </a:p>
              <a:p>
                <a:pPr>
                  <a:defRPr/>
                </a:pPr>
                <a:r>
                  <a:rPr lang="en-US" sz="2400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n forms + functions</a:t>
                </a:r>
              </a:p>
            </p:txBody>
          </p:sp>
          <p:sp>
            <p:nvSpPr>
              <p:cNvPr id="32789" name="AutoShape 29">
                <a:extLst>
                  <a:ext uri="{FF2B5EF4-FFF2-40B4-BE49-F238E27FC236}">
                    <a16:creationId xmlns:a16="http://schemas.microsoft.com/office/drawing/2014/main" id="{7E5E333A-ACF3-9EBD-D47F-D58BEDB03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422"/>
                <a:ext cx="143" cy="321"/>
              </a:xfrm>
              <a:prstGeom prst="downArrow">
                <a:avLst>
                  <a:gd name="adj1" fmla="val 24870"/>
                  <a:gd name="adj2" fmla="val 56192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2778" name="Group 30">
              <a:extLst>
                <a:ext uri="{FF2B5EF4-FFF2-40B4-BE49-F238E27FC236}">
                  <a16:creationId xmlns:a16="http://schemas.microsoft.com/office/drawing/2014/main" id="{810A37DE-5275-33F5-7D4E-0474D2FC4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7" y="242"/>
              <a:ext cx="1322" cy="985"/>
              <a:chOff x="4304" y="242"/>
              <a:chExt cx="1221" cy="985"/>
            </a:xfrm>
          </p:grpSpPr>
          <p:sp>
            <p:nvSpPr>
              <p:cNvPr id="883743" name="Text Box 31">
                <a:extLst>
                  <a:ext uri="{FF2B5EF4-FFF2-40B4-BE49-F238E27FC236}">
                    <a16:creationId xmlns:a16="http://schemas.microsoft.com/office/drawing/2014/main" id="{3A92CC34-2B49-BCCC-CADA-4B436961B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" y="242"/>
                <a:ext cx="2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 b="1" baseline="-25000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883744" name="Text Box 32">
                <a:extLst>
                  <a:ext uri="{FF2B5EF4-FFF2-40B4-BE49-F238E27FC236}">
                    <a16:creationId xmlns:a16="http://schemas.microsoft.com/office/drawing/2014/main" id="{9BA02B24-FB5A-F862-499A-BA0BC2820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4" y="831"/>
                <a:ext cx="2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 b="1" baseline="-25000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n</a:t>
                </a:r>
              </a:p>
            </p:txBody>
          </p:sp>
          <p:sp>
            <p:nvSpPr>
              <p:cNvPr id="883745" name="Text Box 33">
                <a:extLst>
                  <a:ext uri="{FF2B5EF4-FFF2-40B4-BE49-F238E27FC236}">
                    <a16:creationId xmlns:a16="http://schemas.microsoft.com/office/drawing/2014/main" id="{F8649449-1662-C15B-EC85-5E620751B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9" y="939"/>
                <a:ext cx="2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 b="1" baseline="-25000">
                    <a:solidFill>
                      <a:srgbClr val="FF020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i</a:t>
                </a:r>
              </a:p>
            </p:txBody>
          </p:sp>
          <p:sp>
            <p:nvSpPr>
              <p:cNvPr id="32782" name="Line 34">
                <a:extLst>
                  <a:ext uri="{FF2B5EF4-FFF2-40B4-BE49-F238E27FC236}">
                    <a16:creationId xmlns:a16="http://schemas.microsoft.com/office/drawing/2014/main" id="{5A5F1610-FEFC-C1C3-3CA3-2DB2CD8DD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27" y="538"/>
                <a:ext cx="298" cy="2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Line 35">
                <a:extLst>
                  <a:ext uri="{FF2B5EF4-FFF2-40B4-BE49-F238E27FC236}">
                    <a16:creationId xmlns:a16="http://schemas.microsoft.com/office/drawing/2014/main" id="{0C0DF99F-BECE-2246-A30E-1550D7149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89" y="952"/>
                <a:ext cx="368" cy="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Oval 36">
                <a:extLst>
                  <a:ext uri="{FF2B5EF4-FFF2-40B4-BE49-F238E27FC236}">
                    <a16:creationId xmlns:a16="http://schemas.microsoft.com/office/drawing/2014/main" id="{41500286-D763-388E-DE91-6E27EC45D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4" y="919"/>
                <a:ext cx="305" cy="28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85" name="Rectangle 37">
                <a:extLst>
                  <a:ext uri="{FF2B5EF4-FFF2-40B4-BE49-F238E27FC236}">
                    <a16:creationId xmlns:a16="http://schemas.microsoft.com/office/drawing/2014/main" id="{FD5CB7F6-2CC6-507A-65F4-3BE90E8F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2" y="982"/>
                <a:ext cx="83" cy="1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86" name="Line 38">
                <a:extLst>
                  <a:ext uri="{FF2B5EF4-FFF2-40B4-BE49-F238E27FC236}">
                    <a16:creationId xmlns:a16="http://schemas.microsoft.com/office/drawing/2014/main" id="{3490AF3D-FF45-E033-2FC8-5CD350E44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8" y="944"/>
                <a:ext cx="45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Line 39">
                <a:extLst>
                  <a:ext uri="{FF2B5EF4-FFF2-40B4-BE49-F238E27FC236}">
                    <a16:creationId xmlns:a16="http://schemas.microsoft.com/office/drawing/2014/main" id="{013113BC-262B-B2D4-C2FD-EEA9F69D0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97" y="475"/>
                <a:ext cx="298" cy="2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3754" name="Text Box 42">
            <a:extLst>
              <a:ext uri="{FF2B5EF4-FFF2-40B4-BE49-F238E27FC236}">
                <a16:creationId xmlns:a16="http://schemas.microsoft.com/office/drawing/2014/main" id="{A36FDD03-7C1B-0474-09E2-D71FAF7AEAD5}"/>
              </a:ext>
            </a:extLst>
          </p:cNvPr>
          <p:cNvSpPr txBox="1">
            <a:spLocks noChangeArrowheads="1"/>
          </p:cNvSpPr>
          <p:nvPr/>
        </p:nvSpPr>
        <p:spPr bwMode="auto">
          <a:xfrm rot="20981774">
            <a:off x="6535738" y="2914650"/>
            <a:ext cx="3041650" cy="519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K-nets (networks!)</a:t>
            </a:r>
            <a:endParaRPr lang="de-DE" altLang="en-US" b="1">
              <a:solidFill>
                <a:srgbClr val="FF020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8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5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Oval 2">
            <a:extLst>
              <a:ext uri="{FF2B5EF4-FFF2-40B4-BE49-F238E27FC236}">
                <a16:creationId xmlns:a16="http://schemas.microsoft.com/office/drawing/2014/main" id="{B4765BE2-2449-FFE3-678F-C9D482B4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966788"/>
            <a:ext cx="1346200" cy="510063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DAD4512-425C-35FA-CFC8-609DFA7D0DE4}"/>
              </a:ext>
            </a:extLst>
          </p:cNvPr>
          <p:cNvGrpSpPr>
            <a:grpSpLocks/>
          </p:cNvGrpSpPr>
          <p:nvPr/>
        </p:nvGrpSpPr>
        <p:grpSpPr bwMode="auto">
          <a:xfrm>
            <a:off x="1350963" y="200025"/>
            <a:ext cx="7632700" cy="5657850"/>
            <a:chOff x="851" y="126"/>
            <a:chExt cx="4808" cy="3564"/>
          </a:xfrm>
        </p:grpSpPr>
        <p:grpSp>
          <p:nvGrpSpPr>
            <p:cNvPr id="33795" name="Group 4">
              <a:extLst>
                <a:ext uri="{FF2B5EF4-FFF2-40B4-BE49-F238E27FC236}">
                  <a16:creationId xmlns:a16="http://schemas.microsoft.com/office/drawing/2014/main" id="{4273E800-761F-9341-04DB-B39E8545E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7" y="468"/>
              <a:ext cx="4482" cy="3222"/>
              <a:chOff x="1177" y="468"/>
              <a:chExt cx="4482" cy="3222"/>
            </a:xfrm>
          </p:grpSpPr>
          <p:pic>
            <p:nvPicPr>
              <p:cNvPr id="897029" name="Picture 5" descr="deno_klump_webern.tiff                                         00031C70Macintosh HD                   B746CC0A:">
                <a:extLst>
                  <a:ext uri="{FF2B5EF4-FFF2-40B4-BE49-F238E27FC236}">
                    <a16:creationId xmlns:a16="http://schemas.microsoft.com/office/drawing/2014/main" id="{39254425-25CA-C17A-0F1C-77EFC95D5E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32794" r="46762" b="66345"/>
              <a:stretch>
                <a:fillRect/>
              </a:stretch>
            </p:blipFill>
            <p:spPr bwMode="auto">
              <a:xfrm>
                <a:off x="1177" y="468"/>
                <a:ext cx="543" cy="1152"/>
              </a:xfrm>
              <a:prstGeom prst="rect">
                <a:avLst/>
              </a:prstGeom>
              <a:noFill/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</p:pic>
          <p:grpSp>
            <p:nvGrpSpPr>
              <p:cNvPr id="33798" name="Group 6">
                <a:extLst>
                  <a:ext uri="{FF2B5EF4-FFF2-40B4-BE49-F238E27FC236}">
                    <a16:creationId xmlns:a16="http://schemas.microsoft.com/office/drawing/2014/main" id="{6746C207-2478-109D-B36A-B0844EC4EF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0" y="2053"/>
                <a:ext cx="4199" cy="1637"/>
                <a:chOff x="1426" y="1219"/>
                <a:chExt cx="4199" cy="1637"/>
              </a:xfrm>
            </p:grpSpPr>
            <p:pic>
              <p:nvPicPr>
                <p:cNvPr id="33805" name="Picture 7" descr="deno_klump_net.tiff                                            00031C70Macintosh HD                   B746CC0A:">
                  <a:extLst>
                    <a:ext uri="{FF2B5EF4-FFF2-40B4-BE49-F238E27FC236}">
                      <a16:creationId xmlns:a16="http://schemas.microsoft.com/office/drawing/2014/main" id="{D21FDC1F-59FE-31D4-86A1-11D7CA61B4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6" y="1219"/>
                  <a:ext cx="4199" cy="1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806" name="Text Box 8">
                  <a:extLst>
                    <a:ext uri="{FF2B5EF4-FFF2-40B4-BE49-F238E27FC236}">
                      <a16:creationId xmlns:a16="http://schemas.microsoft.com/office/drawing/2014/main" id="{D95235F5-BEB5-AD89-2EE0-1C25A662F9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37" y="2067"/>
                  <a:ext cx="329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de-DE" altLang="en-US" sz="1400" b="1">
                      <a:latin typeface="Times" charset="0"/>
                    </a:rPr>
                    <a:t>Db}</a:t>
                  </a:r>
                </a:p>
              </p:txBody>
            </p:sp>
          </p:grpSp>
          <p:grpSp>
            <p:nvGrpSpPr>
              <p:cNvPr id="33799" name="Group 9">
                <a:extLst>
                  <a:ext uri="{FF2B5EF4-FFF2-40B4-BE49-F238E27FC236}">
                    <a16:creationId xmlns:a16="http://schemas.microsoft.com/office/drawing/2014/main" id="{B25C9874-EE9C-6765-D6C1-5A741B0663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5" y="844"/>
                <a:ext cx="3597" cy="228"/>
                <a:chOff x="1785" y="844"/>
                <a:chExt cx="3597" cy="228"/>
              </a:xfrm>
            </p:grpSpPr>
            <p:sp>
              <p:nvSpPr>
                <p:cNvPr id="897034" name="Oval 10">
                  <a:extLst>
                    <a:ext uri="{FF2B5EF4-FFF2-40B4-BE49-F238E27FC236}">
                      <a16:creationId xmlns:a16="http://schemas.microsoft.com/office/drawing/2014/main" id="{A0182E58-2498-EB71-A86D-EDF22704D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5" y="844"/>
                  <a:ext cx="228" cy="228"/>
                </a:xfrm>
                <a:prstGeom prst="ellipse">
                  <a:avLst/>
                </a:prstGeom>
                <a:solidFill>
                  <a:srgbClr val="FFFCF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de-DE" altLang="en-US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J</a:t>
                  </a:r>
                  <a:r>
                    <a:rPr lang="de-DE" altLang="en-US" sz="18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1</a:t>
                  </a:r>
                </a:p>
              </p:txBody>
            </p:sp>
            <p:sp>
              <p:nvSpPr>
                <p:cNvPr id="897035" name="Oval 11">
                  <a:extLst>
                    <a:ext uri="{FF2B5EF4-FFF2-40B4-BE49-F238E27FC236}">
                      <a16:creationId xmlns:a16="http://schemas.microsoft.com/office/drawing/2014/main" id="{62B3347E-0ECE-25C7-20DB-316DD36E0C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8" y="844"/>
                  <a:ext cx="228" cy="228"/>
                </a:xfrm>
                <a:prstGeom prst="ellipse">
                  <a:avLst/>
                </a:prstGeom>
                <a:solidFill>
                  <a:srgbClr val="FFFCF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de-DE" altLang="en-US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J</a:t>
                  </a:r>
                  <a:r>
                    <a:rPr lang="de-DE" altLang="en-US" sz="18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2</a:t>
                  </a:r>
                </a:p>
              </p:txBody>
            </p:sp>
            <p:sp>
              <p:nvSpPr>
                <p:cNvPr id="897036" name="Oval 12">
                  <a:extLst>
                    <a:ext uri="{FF2B5EF4-FFF2-40B4-BE49-F238E27FC236}">
                      <a16:creationId xmlns:a16="http://schemas.microsoft.com/office/drawing/2014/main" id="{AB2F8552-19D0-71B9-2053-FFC51F8A3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" y="844"/>
                  <a:ext cx="228" cy="228"/>
                </a:xfrm>
                <a:prstGeom prst="ellipse">
                  <a:avLst/>
                </a:prstGeom>
                <a:solidFill>
                  <a:srgbClr val="FFFCF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de-DE" altLang="en-US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J</a:t>
                  </a:r>
                  <a:r>
                    <a:rPr lang="de-DE" altLang="en-US" sz="18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3</a:t>
                  </a:r>
                </a:p>
              </p:txBody>
            </p:sp>
            <p:sp>
              <p:nvSpPr>
                <p:cNvPr id="897037" name="Oval 13">
                  <a:extLst>
                    <a:ext uri="{FF2B5EF4-FFF2-40B4-BE49-F238E27FC236}">
                      <a16:creationId xmlns:a16="http://schemas.microsoft.com/office/drawing/2014/main" id="{6643277F-4AF1-CB35-E634-2133374B99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" y="844"/>
                  <a:ext cx="228" cy="228"/>
                </a:xfrm>
                <a:prstGeom prst="ellipse">
                  <a:avLst/>
                </a:prstGeom>
                <a:solidFill>
                  <a:srgbClr val="FFFCF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de-DE" altLang="en-US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J</a:t>
                  </a:r>
                  <a:r>
                    <a:rPr lang="de-DE" altLang="en-US" sz="1800" baseline="-250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" pitchFamily="2" charset="0"/>
                    </a:rPr>
                    <a:t>4</a:t>
                  </a:r>
                </a:p>
              </p:txBody>
            </p:sp>
          </p:grpSp>
          <p:sp>
            <p:nvSpPr>
              <p:cNvPr id="33800" name="Line 14">
                <a:extLst>
                  <a:ext uri="{FF2B5EF4-FFF2-40B4-BE49-F238E27FC236}">
                    <a16:creationId xmlns:a16="http://schemas.microsoft.com/office/drawing/2014/main" id="{EC36AFAE-42FF-B24A-3CA5-30A9C2632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9" y="1258"/>
                <a:ext cx="0" cy="7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7039" name="Text Box 15">
              <a:extLst>
                <a:ext uri="{FF2B5EF4-FFF2-40B4-BE49-F238E27FC236}">
                  <a16:creationId xmlns:a16="http://schemas.microsoft.com/office/drawing/2014/main" id="{F4C8BFA8-E4ED-934D-A914-E2599A56C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126"/>
              <a:ext cx="41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63600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Klumpenhouwer (hyper)networks</a:t>
              </a:r>
              <a:endParaRPr lang="de-CH" altLang="en-US" sz="1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>
            <a:extLst>
              <a:ext uri="{FF2B5EF4-FFF2-40B4-BE49-F238E27FC236}">
                <a16:creationId xmlns:a16="http://schemas.microsoft.com/office/drawing/2014/main" id="{A2B23D83-3656-A50B-4A98-4EE23FB2B043}"/>
              </a:ext>
            </a:extLst>
          </p:cNvPr>
          <p:cNvGrpSpPr>
            <a:grpSpLocks/>
          </p:cNvGrpSpPr>
          <p:nvPr/>
        </p:nvGrpSpPr>
        <p:grpSpPr bwMode="auto">
          <a:xfrm>
            <a:off x="1552575" y="0"/>
            <a:ext cx="2387600" cy="5080000"/>
            <a:chOff x="978" y="0"/>
            <a:chExt cx="1504" cy="3200"/>
          </a:xfrm>
        </p:grpSpPr>
        <p:pic>
          <p:nvPicPr>
            <p:cNvPr id="35891" name="Picture 52" descr="deno_klump_net.tiff                                            00031C70Macintosh HD                   B746CC0A:">
              <a:extLst>
                <a:ext uri="{FF2B5EF4-FFF2-40B4-BE49-F238E27FC236}">
                  <a16:creationId xmlns:a16="http://schemas.microsoft.com/office/drawing/2014/main" id="{189992E4-654B-55D7-913A-E6448E87E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806" b="3612"/>
            <a:stretch>
              <a:fillRect/>
            </a:stretch>
          </p:blipFill>
          <p:spPr bwMode="auto">
            <a:xfrm>
              <a:off x="978" y="0"/>
              <a:ext cx="1358" cy="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92" name="Rectangle 53">
              <a:extLst>
                <a:ext uri="{FF2B5EF4-FFF2-40B4-BE49-F238E27FC236}">
                  <a16:creationId xmlns:a16="http://schemas.microsoft.com/office/drawing/2014/main" id="{D8B27143-A866-FF40-141E-F1FACC129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0"/>
              <a:ext cx="1354" cy="3200"/>
            </a:xfrm>
            <a:prstGeom prst="rect">
              <a:avLst/>
            </a:prstGeom>
            <a:gradFill rotWithShape="0">
              <a:gsLst>
                <a:gs pos="0">
                  <a:srgbClr val="FFFCF9">
                    <a:alpha val="26999"/>
                  </a:srgbClr>
                </a:gs>
                <a:gs pos="100000">
                  <a:srgbClr val="FFFCF9">
                    <a:alpha val="26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45122D-8FE6-8F75-3771-9E6014F7A46D}"/>
              </a:ext>
            </a:extLst>
          </p:cNvPr>
          <p:cNvGrpSpPr>
            <a:grpSpLocks/>
          </p:cNvGrpSpPr>
          <p:nvPr/>
        </p:nvGrpSpPr>
        <p:grpSpPr bwMode="auto">
          <a:xfrm>
            <a:off x="5589588" y="828675"/>
            <a:ext cx="3413125" cy="2763838"/>
            <a:chOff x="3521" y="522"/>
            <a:chExt cx="2150" cy="1741"/>
          </a:xfrm>
        </p:grpSpPr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885B99D8-B2AA-2D33-69A2-332E2B134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522"/>
              <a:ext cx="4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A594AB8A-CDB3-3145-C735-4535CCCC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1936"/>
              <a:ext cx="4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B9B11C37-4F7A-039B-330D-AB27594AB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522"/>
              <a:ext cx="4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63" name="Rectangle 6">
              <a:extLst>
                <a:ext uri="{FF2B5EF4-FFF2-40B4-BE49-F238E27FC236}">
                  <a16:creationId xmlns:a16="http://schemas.microsoft.com/office/drawing/2014/main" id="{B9428A1A-E77C-556E-48EA-9DE134CF3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1929"/>
              <a:ext cx="4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75">
            <a:extLst>
              <a:ext uri="{FF2B5EF4-FFF2-40B4-BE49-F238E27FC236}">
                <a16:creationId xmlns:a16="http://schemas.microsoft.com/office/drawing/2014/main" id="{76DCAF46-93FD-132F-265A-91259EA8803B}"/>
              </a:ext>
            </a:extLst>
          </p:cNvPr>
          <p:cNvGrpSpPr>
            <a:grpSpLocks/>
          </p:cNvGrpSpPr>
          <p:nvPr/>
        </p:nvGrpSpPr>
        <p:grpSpPr bwMode="auto">
          <a:xfrm>
            <a:off x="5822950" y="573088"/>
            <a:ext cx="2894013" cy="3343275"/>
            <a:chOff x="5822950" y="573088"/>
            <a:chExt cx="2894013" cy="3343275"/>
          </a:xfrm>
        </p:grpSpPr>
        <p:grpSp>
          <p:nvGrpSpPr>
            <p:cNvPr id="35875" name="Group 7">
              <a:extLst>
                <a:ext uri="{FF2B5EF4-FFF2-40B4-BE49-F238E27FC236}">
                  <a16:creationId xmlns:a16="http://schemas.microsoft.com/office/drawing/2014/main" id="{F1B229DA-6AEB-D25A-8594-48ED7AEE0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0963" y="573088"/>
              <a:ext cx="1727200" cy="515937"/>
              <a:chOff x="4051" y="361"/>
              <a:chExt cx="1088" cy="325"/>
            </a:xfrm>
          </p:grpSpPr>
          <p:sp>
            <p:nvSpPr>
              <p:cNvPr id="35885" name="Line 8">
                <a:extLst>
                  <a:ext uri="{FF2B5EF4-FFF2-40B4-BE49-F238E27FC236}">
                    <a16:creationId xmlns:a16="http://schemas.microsoft.com/office/drawing/2014/main" id="{B2436F24-34C0-A8D1-ABDC-95FCC2499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686"/>
                <a:ext cx="1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9">
                <a:extLst>
                  <a:ext uri="{FF2B5EF4-FFF2-40B4-BE49-F238E27FC236}">
                    <a16:creationId xmlns:a16="http://schemas.microsoft.com/office/drawing/2014/main" id="{4FE51FD8-DEAF-01C1-C821-BEB4F63E6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3" y="361"/>
                <a:ext cx="2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T</a:t>
                </a:r>
                <a:r>
                  <a:rPr lang="de-DE" altLang="en-US" sz="2400" baseline="30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4</a:t>
                </a:r>
                <a:endParaRPr lang="de-DE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</p:txBody>
          </p:sp>
        </p:grpSp>
        <p:grpSp>
          <p:nvGrpSpPr>
            <p:cNvPr id="35876" name="Group 10">
              <a:extLst>
                <a:ext uri="{FF2B5EF4-FFF2-40B4-BE49-F238E27FC236}">
                  <a16:creationId xmlns:a16="http://schemas.microsoft.com/office/drawing/2014/main" id="{ED1CDB7F-672D-298D-0439-3A52C1BB71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7150" y="3319463"/>
              <a:ext cx="1727200" cy="596900"/>
              <a:chOff x="4036" y="2091"/>
              <a:chExt cx="1088" cy="376"/>
            </a:xfrm>
          </p:grpSpPr>
          <p:sp>
            <p:nvSpPr>
              <p:cNvPr id="35883" name="Line 11">
                <a:extLst>
                  <a:ext uri="{FF2B5EF4-FFF2-40B4-BE49-F238E27FC236}">
                    <a16:creationId xmlns:a16="http://schemas.microsoft.com/office/drawing/2014/main" id="{A75620AB-186E-080A-6298-FA2BF2AB3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6" y="2091"/>
                <a:ext cx="10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12">
                <a:extLst>
                  <a:ext uri="{FF2B5EF4-FFF2-40B4-BE49-F238E27FC236}">
                    <a16:creationId xmlns:a16="http://schemas.microsoft.com/office/drawing/2014/main" id="{59FA73AC-2DF7-48A0-11C0-8FB4733D9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4" y="2179"/>
                <a:ext cx="2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T</a:t>
                </a:r>
                <a:r>
                  <a:rPr lang="de-DE" altLang="en-US" sz="2400" baseline="30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2</a:t>
                </a:r>
                <a:endParaRPr lang="de-DE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</p:txBody>
          </p:sp>
        </p:grpSp>
        <p:grpSp>
          <p:nvGrpSpPr>
            <p:cNvPr id="35877" name="Group 13">
              <a:extLst>
                <a:ext uri="{FF2B5EF4-FFF2-40B4-BE49-F238E27FC236}">
                  <a16:creationId xmlns:a16="http://schemas.microsoft.com/office/drawing/2014/main" id="{C58B65C9-75ED-6E74-B2CD-4B0EB59B3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2950" y="1531938"/>
              <a:ext cx="831850" cy="1452562"/>
              <a:chOff x="3668" y="965"/>
              <a:chExt cx="524" cy="915"/>
            </a:xfrm>
          </p:grpSpPr>
          <p:sp>
            <p:nvSpPr>
              <p:cNvPr id="35881" name="Line 14">
                <a:extLst>
                  <a:ext uri="{FF2B5EF4-FFF2-40B4-BE49-F238E27FC236}">
                    <a16:creationId xmlns:a16="http://schemas.microsoft.com/office/drawing/2014/main" id="{DE5C197E-8D57-3137-B8E8-634F16EA9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8" y="965"/>
                <a:ext cx="0" cy="9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Text Box 15">
                <a:extLst>
                  <a:ext uri="{FF2B5EF4-FFF2-40B4-BE49-F238E27FC236}">
                    <a16:creationId xmlns:a16="http://schemas.microsoft.com/office/drawing/2014/main" id="{EA08A489-041C-04B2-4C11-592CD33A8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" y="1266"/>
                <a:ext cx="5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T</a:t>
                </a:r>
                <a:r>
                  <a:rPr lang="de-DE" sz="2400" baseline="30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5</a:t>
                </a: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.-1</a:t>
                </a:r>
              </a:p>
            </p:txBody>
          </p:sp>
        </p:grpSp>
        <p:grpSp>
          <p:nvGrpSpPr>
            <p:cNvPr id="35878" name="Group 16">
              <a:extLst>
                <a:ext uri="{FF2B5EF4-FFF2-40B4-BE49-F238E27FC236}">
                  <a16:creationId xmlns:a16="http://schemas.microsoft.com/office/drawing/2014/main" id="{5D040464-97BE-7E89-0F0D-AD2B87B68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3675" y="1531938"/>
              <a:ext cx="903288" cy="1452562"/>
              <a:chOff x="4922" y="965"/>
              <a:chExt cx="569" cy="915"/>
            </a:xfrm>
          </p:grpSpPr>
          <p:sp>
            <p:nvSpPr>
              <p:cNvPr id="35879" name="Line 17">
                <a:extLst>
                  <a:ext uri="{FF2B5EF4-FFF2-40B4-BE49-F238E27FC236}">
                    <a16:creationId xmlns:a16="http://schemas.microsoft.com/office/drawing/2014/main" id="{97F11CE4-C7BD-6319-3996-9853785F8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5" y="965"/>
                <a:ext cx="0" cy="9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18">
                <a:extLst>
                  <a:ext uri="{FF2B5EF4-FFF2-40B4-BE49-F238E27FC236}">
                    <a16:creationId xmlns:a16="http://schemas.microsoft.com/office/drawing/2014/main" id="{22714468-1046-08B5-4AF7-B4AB36F5A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2" y="1266"/>
                <a:ext cx="5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T</a:t>
                </a:r>
                <a:r>
                  <a:rPr lang="de-DE" sz="2400" baseline="30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11</a:t>
                </a: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.-1</a:t>
                </a:r>
              </a:p>
            </p:txBody>
          </p:sp>
        </p:grp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2170B20F-CF9D-CCAC-6642-EFD17C18A8C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38138"/>
            <a:ext cx="4230688" cy="3849687"/>
            <a:chOff x="3168" y="269"/>
            <a:chExt cx="2665" cy="2425"/>
          </a:xfrm>
        </p:grpSpPr>
        <p:sp>
          <p:nvSpPr>
            <p:cNvPr id="35865" name="Rectangle 21">
              <a:extLst>
                <a:ext uri="{FF2B5EF4-FFF2-40B4-BE49-F238E27FC236}">
                  <a16:creationId xmlns:a16="http://schemas.microsoft.com/office/drawing/2014/main" id="{FF9EDD85-513E-AAB9-485F-05937E946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400"/>
              <a:ext cx="2447" cy="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5866" name="Group 22">
              <a:extLst>
                <a:ext uri="{FF2B5EF4-FFF2-40B4-BE49-F238E27FC236}">
                  <a16:creationId xmlns:a16="http://schemas.microsoft.com/office/drawing/2014/main" id="{7274DCD1-29AD-0FC7-64E8-3A0786EB7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69"/>
              <a:ext cx="2665" cy="2425"/>
              <a:chOff x="3168" y="269"/>
              <a:chExt cx="2665" cy="2425"/>
            </a:xfrm>
          </p:grpSpPr>
          <p:sp>
            <p:nvSpPr>
              <p:cNvPr id="80" name="Text Box 23">
                <a:extLst>
                  <a:ext uri="{FF2B5EF4-FFF2-40B4-BE49-F238E27FC236}">
                    <a16:creationId xmlns:a16="http://schemas.microsoft.com/office/drawing/2014/main" id="{6013B214-40F6-AA24-A3BF-99C69216B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" y="269"/>
                <a:ext cx="2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3</a:t>
                </a:r>
              </a:p>
            </p:txBody>
          </p:sp>
          <p:sp>
            <p:nvSpPr>
              <p:cNvPr id="81" name="Text Box 24">
                <a:extLst>
                  <a:ext uri="{FF2B5EF4-FFF2-40B4-BE49-F238E27FC236}">
                    <a16:creationId xmlns:a16="http://schemas.microsoft.com/office/drawing/2014/main" id="{9BEB55BB-409E-21EA-26E5-ABE30C8EFC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6" y="269"/>
                <a:ext cx="2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7</a:t>
                </a:r>
              </a:p>
            </p:txBody>
          </p:sp>
          <p:sp>
            <p:nvSpPr>
              <p:cNvPr id="82" name="Text Box 25">
                <a:extLst>
                  <a:ext uri="{FF2B5EF4-FFF2-40B4-BE49-F238E27FC236}">
                    <a16:creationId xmlns:a16="http://schemas.microsoft.com/office/drawing/2014/main" id="{FFDC75B2-FE86-730D-E613-069636C8B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406"/>
                <a:ext cx="2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2</a:t>
                </a:r>
              </a:p>
            </p:txBody>
          </p:sp>
          <p:sp>
            <p:nvSpPr>
              <p:cNvPr id="83" name="Text Box 26">
                <a:extLst>
                  <a:ext uri="{FF2B5EF4-FFF2-40B4-BE49-F238E27FC236}">
                    <a16:creationId xmlns:a16="http://schemas.microsoft.com/office/drawing/2014/main" id="{85E69DEA-6B07-781A-A972-046588924B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0" y="2406"/>
                <a:ext cx="2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4</a:t>
                </a:r>
              </a:p>
            </p:txBody>
          </p:sp>
          <p:sp>
            <p:nvSpPr>
              <p:cNvPr id="84" name="Text Box 27">
                <a:extLst>
                  <a:ext uri="{FF2B5EF4-FFF2-40B4-BE49-F238E27FC236}">
                    <a16:creationId xmlns:a16="http://schemas.microsoft.com/office/drawing/2014/main" id="{A50C2FAE-9385-8CEA-9B54-BEAA9CAA7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435347">
                <a:off x="3325" y="2237"/>
                <a:ext cx="2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  <a:sym typeface="Symbol" pitchFamily="2" charset="2"/>
                  </a:rPr>
                  <a:t></a:t>
                </a:r>
                <a:endParaRPr lang="de-DE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  <p:sp>
            <p:nvSpPr>
              <p:cNvPr id="85" name="Text Box 28">
                <a:extLst>
                  <a:ext uri="{FF2B5EF4-FFF2-40B4-BE49-F238E27FC236}">
                    <a16:creationId xmlns:a16="http://schemas.microsoft.com/office/drawing/2014/main" id="{2472D305-6A0C-3585-2538-89C3C7519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608542">
                <a:off x="3346" y="428"/>
                <a:ext cx="2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  <a:sym typeface="Symbol" pitchFamily="2" charset="2"/>
                  </a:rPr>
                  <a:t></a:t>
                </a:r>
                <a:endParaRPr lang="de-DE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  <p:sp>
            <p:nvSpPr>
              <p:cNvPr id="86" name="Text Box 29">
                <a:extLst>
                  <a:ext uri="{FF2B5EF4-FFF2-40B4-BE49-F238E27FC236}">
                    <a16:creationId xmlns:a16="http://schemas.microsoft.com/office/drawing/2014/main" id="{F5AD680E-71BB-747C-FADC-C15D6AC57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3426136">
                <a:off x="5373" y="374"/>
                <a:ext cx="2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  <a:sym typeface="Symbol" pitchFamily="2" charset="2"/>
                  </a:rPr>
                  <a:t></a:t>
                </a:r>
                <a:endParaRPr lang="de-DE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  <p:sp>
            <p:nvSpPr>
              <p:cNvPr id="87" name="Text Box 30">
                <a:extLst>
                  <a:ext uri="{FF2B5EF4-FFF2-40B4-BE49-F238E27FC236}">
                    <a16:creationId xmlns:a16="http://schemas.microsoft.com/office/drawing/2014/main" id="{49292CEA-0EE2-C7C8-57AE-35384FDB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8254277">
                <a:off x="5517" y="2271"/>
                <a:ext cx="2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  <a:sym typeface="Symbol" pitchFamily="2" charset="2"/>
                  </a:rPr>
                  <a:t></a:t>
                </a:r>
                <a:endParaRPr lang="de-DE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</p:txBody>
          </p:sp>
        </p:grpSp>
      </p:grpSp>
      <p:grpSp>
        <p:nvGrpSpPr>
          <p:cNvPr id="11" name="Group 31">
            <a:extLst>
              <a:ext uri="{FF2B5EF4-FFF2-40B4-BE49-F238E27FC236}">
                <a16:creationId xmlns:a16="http://schemas.microsoft.com/office/drawing/2014/main" id="{F1AC0D08-464F-BA2D-C1B2-764A619B5DF5}"/>
              </a:ext>
            </a:extLst>
          </p:cNvPr>
          <p:cNvGrpSpPr>
            <a:grpSpLocks/>
          </p:cNvGrpSpPr>
          <p:nvPr/>
        </p:nvGrpSpPr>
        <p:grpSpPr bwMode="auto">
          <a:xfrm>
            <a:off x="7770813" y="4291013"/>
            <a:ext cx="1947862" cy="2433637"/>
            <a:chOff x="4895" y="2703"/>
            <a:chExt cx="1227" cy="1533"/>
          </a:xfrm>
        </p:grpSpPr>
        <p:sp>
          <p:nvSpPr>
            <p:cNvPr id="35852" name="Freeform 32">
              <a:extLst>
                <a:ext uri="{FF2B5EF4-FFF2-40B4-BE49-F238E27FC236}">
                  <a16:creationId xmlns:a16="http://schemas.microsoft.com/office/drawing/2014/main" id="{8A70A3C5-4BFA-1748-55C4-C327A649C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2703"/>
              <a:ext cx="1227" cy="1532"/>
            </a:xfrm>
            <a:custGeom>
              <a:avLst/>
              <a:gdLst>
                <a:gd name="T0" fmla="*/ 0 w 1227"/>
                <a:gd name="T1" fmla="*/ 454 h 1532"/>
                <a:gd name="T2" fmla="*/ 875 w 1227"/>
                <a:gd name="T3" fmla="*/ 0 h 1532"/>
                <a:gd name="T4" fmla="*/ 1227 w 1227"/>
                <a:gd name="T5" fmla="*/ 0 h 1532"/>
                <a:gd name="T6" fmla="*/ 1227 w 1227"/>
                <a:gd name="T7" fmla="*/ 1532 h 1532"/>
                <a:gd name="T8" fmla="*/ 739 w 1227"/>
                <a:gd name="T9" fmla="*/ 1532 h 1532"/>
                <a:gd name="T10" fmla="*/ 27 w 1227"/>
                <a:gd name="T11" fmla="*/ 1125 h 15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7"/>
                <a:gd name="T19" fmla="*/ 0 h 1532"/>
                <a:gd name="T20" fmla="*/ 1227 w 1227"/>
                <a:gd name="T21" fmla="*/ 1532 h 15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7" h="1532">
                  <a:moveTo>
                    <a:pt x="0" y="454"/>
                  </a:moveTo>
                  <a:lnTo>
                    <a:pt x="875" y="0"/>
                  </a:lnTo>
                  <a:lnTo>
                    <a:pt x="1227" y="0"/>
                  </a:lnTo>
                  <a:lnTo>
                    <a:pt x="1227" y="1532"/>
                  </a:lnTo>
                  <a:lnTo>
                    <a:pt x="739" y="1532"/>
                  </a:lnTo>
                  <a:lnTo>
                    <a:pt x="27" y="1125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0000">
                    <a:alpha val="17998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33">
              <a:extLst>
                <a:ext uri="{FF2B5EF4-FFF2-40B4-BE49-F238E27FC236}">
                  <a16:creationId xmlns:a16="http://schemas.microsoft.com/office/drawing/2014/main" id="{8B5375F5-DC88-3429-468A-18C5F7643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3134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sz="14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sz="1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91" name="Rectangle 34">
              <a:extLst>
                <a:ext uri="{FF2B5EF4-FFF2-40B4-BE49-F238E27FC236}">
                  <a16:creationId xmlns:a16="http://schemas.microsoft.com/office/drawing/2014/main" id="{7972EF1D-557F-56EE-7399-82D5E30DE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3617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sz="14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sz="1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92" name="Rectangle 35">
              <a:extLst>
                <a:ext uri="{FF2B5EF4-FFF2-40B4-BE49-F238E27FC236}">
                  <a16:creationId xmlns:a16="http://schemas.microsoft.com/office/drawing/2014/main" id="{95B41299-6EFC-AAE4-D3AF-55FF2CD0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" y="2808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sz="14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sz="1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93" name="Rectangle 36">
              <a:extLst>
                <a:ext uri="{FF2B5EF4-FFF2-40B4-BE49-F238E27FC236}">
                  <a16:creationId xmlns:a16="http://schemas.microsoft.com/office/drawing/2014/main" id="{0EE3E358-D175-9B09-A468-2EE0B14D4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" y="4044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</a:rPr>
                <a:t>Ÿ</a:t>
              </a:r>
              <a:r>
                <a:rPr lang="de-CH" altLang="en-US" sz="14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  <a:endParaRPr lang="de-DE" altLang="en-US" sz="1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35857" name="Line 37">
              <a:extLst>
                <a:ext uri="{FF2B5EF4-FFF2-40B4-BE49-F238E27FC236}">
                  <a16:creationId xmlns:a16="http://schemas.microsoft.com/office/drawing/2014/main" id="{7FD9A121-41B6-F829-8B4F-1BA3DC81F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0" y="2927"/>
              <a:ext cx="492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38">
              <a:extLst>
                <a:ext uri="{FF2B5EF4-FFF2-40B4-BE49-F238E27FC236}">
                  <a16:creationId xmlns:a16="http://schemas.microsoft.com/office/drawing/2014/main" id="{E819AB2E-FA58-5609-F073-1BF152F99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4" y="3792"/>
              <a:ext cx="432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Line 39">
              <a:extLst>
                <a:ext uri="{FF2B5EF4-FFF2-40B4-BE49-F238E27FC236}">
                  <a16:creationId xmlns:a16="http://schemas.microsoft.com/office/drawing/2014/main" id="{7E58B650-86DF-766C-815F-3B29EF8CB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1" y="3339"/>
              <a:ext cx="0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Line 40">
              <a:extLst>
                <a:ext uri="{FF2B5EF4-FFF2-40B4-BE49-F238E27FC236}">
                  <a16:creationId xmlns:a16="http://schemas.microsoft.com/office/drawing/2014/main" id="{C83AFDCE-9709-9561-53F9-A739FCE47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" y="3027"/>
              <a:ext cx="0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176AD9F9-5E68-CE44-E95B-2D94721CD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8" y="3085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</a:t>
              </a:r>
              <a:r>
                <a:rPr lang="de-DE" altLang="en-US" sz="1400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4</a:t>
              </a:r>
              <a:endParaRPr lang="de-DE" alt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99" name="Text Box 42">
              <a:extLst>
                <a:ext uri="{FF2B5EF4-FFF2-40B4-BE49-F238E27FC236}">
                  <a16:creationId xmlns:a16="http://schemas.microsoft.com/office/drawing/2014/main" id="{256BC567-45C7-D9E4-EDBD-E4161B4EB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8" y="3712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</a:t>
              </a:r>
              <a:r>
                <a:rPr lang="de-DE" altLang="en-US" sz="1400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2</a:t>
              </a:r>
              <a:endParaRPr lang="de-DE" alt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100" name="Text Box 43">
              <a:extLst>
                <a:ext uri="{FF2B5EF4-FFF2-40B4-BE49-F238E27FC236}">
                  <a16:creationId xmlns:a16="http://schemas.microsoft.com/office/drawing/2014/main" id="{AE5D7794-2010-584A-2285-9084FE43C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5" y="3349"/>
              <a:ext cx="3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</a:t>
              </a:r>
              <a:r>
                <a:rPr lang="de-DE" sz="1400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5</a:t>
              </a:r>
              <a:r>
                <a:rPr lang="de-DE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.-1</a:t>
              </a:r>
            </a:p>
          </p:txBody>
        </p:sp>
        <p:sp>
          <p:nvSpPr>
            <p:cNvPr id="101" name="Text Box 44">
              <a:extLst>
                <a:ext uri="{FF2B5EF4-FFF2-40B4-BE49-F238E27FC236}">
                  <a16:creationId xmlns:a16="http://schemas.microsoft.com/office/drawing/2014/main" id="{27008DB9-F2BF-4E3D-1879-0B0506AA7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" y="3349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</a:t>
              </a:r>
              <a:r>
                <a:rPr lang="de-DE" sz="1400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11</a:t>
              </a:r>
              <a:r>
                <a:rPr lang="de-DE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.-1</a:t>
              </a:r>
            </a:p>
          </p:txBody>
        </p:sp>
      </p:grpSp>
      <p:grpSp>
        <p:nvGrpSpPr>
          <p:cNvPr id="12" name="Group 101">
            <a:extLst>
              <a:ext uri="{FF2B5EF4-FFF2-40B4-BE49-F238E27FC236}">
                <a16:creationId xmlns:a16="http://schemas.microsoft.com/office/drawing/2014/main" id="{F49DD2E7-41D3-A48A-3915-C191C7D32F84}"/>
              </a:ext>
            </a:extLst>
          </p:cNvPr>
          <p:cNvGrpSpPr>
            <a:grpSpLocks/>
          </p:cNvGrpSpPr>
          <p:nvPr/>
        </p:nvGrpSpPr>
        <p:grpSpPr bwMode="auto">
          <a:xfrm>
            <a:off x="5316538" y="4594225"/>
            <a:ext cx="3627437" cy="1955800"/>
            <a:chOff x="5316664" y="4594225"/>
            <a:chExt cx="3627311" cy="1955801"/>
          </a:xfrm>
        </p:grpSpPr>
        <p:sp>
          <p:nvSpPr>
            <p:cNvPr id="35847" name="Line 47">
              <a:extLst>
                <a:ext uri="{FF2B5EF4-FFF2-40B4-BE49-F238E27FC236}">
                  <a16:creationId xmlns:a16="http://schemas.microsoft.com/office/drawing/2014/main" id="{69D7E8B6-034F-B857-C381-4AB2AB0B4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4275" y="4594225"/>
              <a:ext cx="2590800" cy="739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Line 48">
              <a:extLst>
                <a:ext uri="{FF2B5EF4-FFF2-40B4-BE49-F238E27FC236}">
                  <a16:creationId xmlns:a16="http://schemas.microsoft.com/office/drawing/2014/main" id="{AD439477-1713-E9E8-4BD1-FEBF2C4BA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6813" y="5745163"/>
              <a:ext cx="2697162" cy="804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49">
              <a:extLst>
                <a:ext uri="{FF2B5EF4-FFF2-40B4-BE49-F238E27FC236}">
                  <a16:creationId xmlns:a16="http://schemas.microsoft.com/office/drawing/2014/main" id="{5B3A3288-FAD9-EDF9-1D65-532D7F830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1263" y="5607050"/>
              <a:ext cx="163195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50">
              <a:extLst>
                <a:ext uri="{FF2B5EF4-FFF2-40B4-BE49-F238E27FC236}">
                  <a16:creationId xmlns:a16="http://schemas.microsoft.com/office/drawing/2014/main" id="{68F35EA9-9459-CCF0-8CE1-68648A2CD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1263" y="5157788"/>
              <a:ext cx="1576387" cy="306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TextBox 106">
              <a:extLst>
                <a:ext uri="{FF2B5EF4-FFF2-40B4-BE49-F238E27FC236}">
                  <a16:creationId xmlns:a16="http://schemas.microsoft.com/office/drawing/2014/main" id="{5B27A88E-6BC7-69C6-F680-7F3AF7776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664" y="5208742"/>
              <a:ext cx="864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Times" charset="0"/>
                </a:rPr>
                <a:t>limit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Text Box 2">
            <a:extLst>
              <a:ext uri="{FF2B5EF4-FFF2-40B4-BE49-F238E27FC236}">
                <a16:creationId xmlns:a16="http://schemas.microsoft.com/office/drawing/2014/main" id="{CE056B49-747D-05E7-EFD5-152B0DE18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A67F7F7-568D-B2D0-BD21-C7F89C90D70E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722313"/>
            <a:ext cx="1571625" cy="2025650"/>
            <a:chOff x="216" y="455"/>
            <a:chExt cx="914" cy="1276"/>
          </a:xfrm>
        </p:grpSpPr>
        <p:sp>
          <p:nvSpPr>
            <p:cNvPr id="37909" name="AutoShape 4">
              <a:extLst>
                <a:ext uri="{FF2B5EF4-FFF2-40B4-BE49-F238E27FC236}">
                  <a16:creationId xmlns:a16="http://schemas.microsoft.com/office/drawing/2014/main" id="{FCABA33B-B643-3318-0C0E-7FE2311C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405" name="Text Box 5">
              <a:extLst>
                <a:ext uri="{FF2B5EF4-FFF2-40B4-BE49-F238E27FC236}">
                  <a16:creationId xmlns:a16="http://schemas.microsoft.com/office/drawing/2014/main" id="{069A97E2-43F3-D74E-A1AD-60FD06DE6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91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‘Orchestra’</a:t>
              </a:r>
            </a:p>
          </p:txBody>
        </p:sp>
      </p:grpSp>
      <p:sp>
        <p:nvSpPr>
          <p:cNvPr id="870406" name="Text Box 6">
            <a:extLst>
              <a:ext uri="{FF2B5EF4-FFF2-40B4-BE49-F238E27FC236}">
                <a16:creationId xmlns:a16="http://schemas.microsoft.com/office/drawing/2014/main" id="{30B03215-DAD7-0AE3-2FB8-E4C684C1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533775"/>
            <a:ext cx="591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FB6F21C-406E-CEF4-00ED-3602688F9486}"/>
              </a:ext>
            </a:extLst>
          </p:cNvPr>
          <p:cNvGrpSpPr>
            <a:grpSpLocks/>
          </p:cNvGrpSpPr>
          <p:nvPr/>
        </p:nvGrpSpPr>
        <p:grpSpPr bwMode="auto">
          <a:xfrm>
            <a:off x="1570038" y="4021138"/>
            <a:ext cx="1908175" cy="2025650"/>
            <a:chOff x="216" y="2533"/>
            <a:chExt cx="1110" cy="1276"/>
          </a:xfrm>
        </p:grpSpPr>
        <p:sp>
          <p:nvSpPr>
            <p:cNvPr id="37907" name="AutoShape 8">
              <a:extLst>
                <a:ext uri="{FF2B5EF4-FFF2-40B4-BE49-F238E27FC236}">
                  <a16:creationId xmlns:a16="http://schemas.microsoft.com/office/drawing/2014/main" id="{3E40361A-4E35-4179-7ABC-8255DE38F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409" name="Text Box 9">
              <a:extLst>
                <a:ext uri="{FF2B5EF4-FFF2-40B4-BE49-F238E27FC236}">
                  <a16:creationId xmlns:a16="http://schemas.microsoft.com/office/drawing/2014/main" id="{405535A7-232D-9561-6B41-0BDE07162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111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‘mySelection’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451ED55A-EA23-FEE1-003B-6801C6380968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4021138"/>
            <a:ext cx="2771775" cy="2711450"/>
            <a:chOff x="2816" y="2533"/>
            <a:chExt cx="1746" cy="1708"/>
          </a:xfrm>
        </p:grpSpPr>
        <p:sp>
          <p:nvSpPr>
            <p:cNvPr id="870411" name="Text Box 11">
              <a:extLst>
                <a:ext uri="{FF2B5EF4-FFF2-40B4-BE49-F238E27FC236}">
                  <a16:creationId xmlns:a16="http://schemas.microsoft.com/office/drawing/2014/main" id="{EF964E24-40B6-CEDE-DBEA-9BFCA70F3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" y="2803"/>
              <a:ext cx="1746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one denotator for </a:t>
              </a:r>
              <a:b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</a:b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i-th form </a:t>
              </a:r>
              <a:r>
                <a:rPr lang="de-CH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i</a:t>
              </a:r>
              <a:b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</a:b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 </a:t>
              </a:r>
            </a:p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Osaka" panose="020B0600000000000000" pitchFamily="34" charset="-128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Select a note from </a:t>
              </a:r>
              <a:r>
                <a:rPr lang="en-US" altLang="en-US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celesta</a:t>
              </a:r>
            </a:p>
          </p:txBody>
        </p:sp>
        <p:sp>
          <p:nvSpPr>
            <p:cNvPr id="37906" name="AutoShape 12">
              <a:extLst>
                <a:ext uri="{FF2B5EF4-FFF2-40B4-BE49-F238E27FC236}">
                  <a16:creationId xmlns:a16="http://schemas.microsoft.com/office/drawing/2014/main" id="{C1845893-17CE-1CCE-B4DA-C1021FD9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2533"/>
              <a:ext cx="203" cy="321"/>
            </a:xfrm>
            <a:prstGeom prst="downArrow">
              <a:avLst>
                <a:gd name="adj1" fmla="val 24870"/>
                <a:gd name="adj2" fmla="val 3958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B049E1A2-D849-5236-9A24-9890F61D1FF2}"/>
              </a:ext>
            </a:extLst>
          </p:cNvPr>
          <p:cNvGrpSpPr>
            <a:grpSpLocks/>
          </p:cNvGrpSpPr>
          <p:nvPr/>
        </p:nvGrpSpPr>
        <p:grpSpPr bwMode="auto">
          <a:xfrm>
            <a:off x="3473450" y="739775"/>
            <a:ext cx="3062288" cy="2416175"/>
            <a:chOff x="2365" y="466"/>
            <a:chExt cx="1781" cy="1522"/>
          </a:xfrm>
        </p:grpSpPr>
        <p:sp>
          <p:nvSpPr>
            <p:cNvPr id="37901" name="AutoShape 14">
              <a:extLst>
                <a:ext uri="{FF2B5EF4-FFF2-40B4-BE49-F238E27FC236}">
                  <a16:creationId xmlns:a16="http://schemas.microsoft.com/office/drawing/2014/main" id="{22451E7C-70A1-9E4B-B126-0F62B1275C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96" y="835"/>
              <a:ext cx="1440" cy="7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4 h 21600"/>
                <a:gd name="T20" fmla="*/ 184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02" name="Group 15">
              <a:extLst>
                <a:ext uri="{FF2B5EF4-FFF2-40B4-BE49-F238E27FC236}">
                  <a16:creationId xmlns:a16="http://schemas.microsoft.com/office/drawing/2014/main" id="{FCBEFA29-5E12-EE15-191B-16E6EB69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299"/>
              <a:ext cx="1026" cy="689"/>
              <a:chOff x="3120" y="1299"/>
              <a:chExt cx="1026" cy="689"/>
            </a:xfrm>
          </p:grpSpPr>
          <p:sp>
            <p:nvSpPr>
              <p:cNvPr id="870416" name="AutoShape 16">
                <a:extLst>
                  <a:ext uri="{FF2B5EF4-FFF2-40B4-BE49-F238E27FC236}">
                    <a16:creationId xmlns:a16="http://schemas.microsoft.com/office/drawing/2014/main" id="{3B19BDF2-F6DB-3B25-DB8D-61B638B27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299"/>
                <a:ext cx="1026" cy="689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blurRad="63500" dist="85194" dir="1593903" algn="ctr" rotWithShape="0">
                  <a:srgbClr val="008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Math1" charset="0"/>
                  <a:ea typeface="+mn-ea"/>
                </a:endParaRPr>
              </a:p>
            </p:txBody>
          </p:sp>
          <p:sp>
            <p:nvSpPr>
              <p:cNvPr id="870417" name="Text Box 17">
                <a:extLst>
                  <a:ext uri="{FF2B5EF4-FFF2-40B4-BE49-F238E27FC236}">
                    <a16:creationId xmlns:a16="http://schemas.microsoft.com/office/drawing/2014/main" id="{3BB482DA-841D-8493-011B-90D7BF53A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9" y="1477"/>
                <a:ext cx="92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Colimit</a:t>
                </a:r>
              </a:p>
            </p:txBody>
          </p:sp>
        </p:grpSp>
      </p:grpSp>
      <p:pic>
        <p:nvPicPr>
          <p:cNvPr id="870418" name="Picture 18" descr="&#10;coprod.jpg  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124A3B7B-EDBC-747C-E06F-AACF3664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72000"/>
          </a:blip>
          <a:srcRect/>
          <a:stretch>
            <a:fillRect/>
          </a:stretch>
        </p:blipFill>
        <p:spPr bwMode="auto">
          <a:xfrm>
            <a:off x="6778625" y="3487738"/>
            <a:ext cx="2976563" cy="321468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70433" name="AutoShape 33">
            <a:extLst>
              <a:ext uri="{FF2B5EF4-FFF2-40B4-BE49-F238E27FC236}">
                <a16:creationId xmlns:a16="http://schemas.microsoft.com/office/drawing/2014/main" id="{1EC98F34-AE8F-B62C-4132-862A07053194}"/>
              </a:ext>
            </a:extLst>
          </p:cNvPr>
          <p:cNvSpPr>
            <a:spLocks noChangeArrowheads="1"/>
          </p:cNvSpPr>
          <p:nvPr/>
        </p:nvSpPr>
        <p:spPr bwMode="auto">
          <a:xfrm rot="-1207866">
            <a:off x="5865813" y="5399088"/>
            <a:ext cx="2452687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7659 h 21600"/>
              <a:gd name="T14" fmla="*/ 20653 w 21600"/>
              <a:gd name="T15" fmla="*/ 139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343" y="0"/>
                </a:moveTo>
                <a:lnTo>
                  <a:pt x="18343" y="7659"/>
                </a:lnTo>
                <a:lnTo>
                  <a:pt x="3375" y="7659"/>
                </a:lnTo>
                <a:lnTo>
                  <a:pt x="3375" y="13941"/>
                </a:lnTo>
                <a:lnTo>
                  <a:pt x="18343" y="13941"/>
                </a:lnTo>
                <a:lnTo>
                  <a:pt x="18343" y="21600"/>
                </a:lnTo>
                <a:lnTo>
                  <a:pt x="21600" y="10800"/>
                </a:lnTo>
                <a:lnTo>
                  <a:pt x="18343" y="0"/>
                </a:lnTo>
                <a:close/>
              </a:path>
              <a:path w="21600" h="21600">
                <a:moveTo>
                  <a:pt x="1350" y="7659"/>
                </a:moveTo>
                <a:lnTo>
                  <a:pt x="1350" y="13941"/>
                </a:lnTo>
                <a:lnTo>
                  <a:pt x="2700" y="13941"/>
                </a:lnTo>
                <a:lnTo>
                  <a:pt x="2700" y="7659"/>
                </a:lnTo>
                <a:lnTo>
                  <a:pt x="1350" y="7659"/>
                </a:lnTo>
                <a:close/>
              </a:path>
              <a:path w="21600" h="21600">
                <a:moveTo>
                  <a:pt x="0" y="7659"/>
                </a:moveTo>
                <a:lnTo>
                  <a:pt x="0" y="13941"/>
                </a:lnTo>
                <a:lnTo>
                  <a:pt x="675" y="13941"/>
                </a:lnTo>
                <a:lnTo>
                  <a:pt x="675" y="7659"/>
                </a:lnTo>
                <a:lnTo>
                  <a:pt x="0" y="765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5" name="Freeform 35">
            <a:extLst>
              <a:ext uri="{FF2B5EF4-FFF2-40B4-BE49-F238E27FC236}">
                <a16:creationId xmlns:a16="http://schemas.microsoft.com/office/drawing/2014/main" id="{2A577A59-9DE1-DC0C-DCE2-6D8606CABA6A}"/>
              </a:ext>
            </a:extLst>
          </p:cNvPr>
          <p:cNvSpPr>
            <a:spLocks/>
          </p:cNvSpPr>
          <p:nvPr/>
        </p:nvSpPr>
        <p:spPr bwMode="auto">
          <a:xfrm>
            <a:off x="2155825" y="2698750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21B54842-EE99-8F25-5EF5-E277DC917DCD}"/>
              </a:ext>
            </a:extLst>
          </p:cNvPr>
          <p:cNvGrpSpPr>
            <a:grpSpLocks/>
          </p:cNvGrpSpPr>
          <p:nvPr/>
        </p:nvGrpSpPr>
        <p:grpSpPr bwMode="auto">
          <a:xfrm>
            <a:off x="4918075" y="669925"/>
            <a:ext cx="3246438" cy="1266825"/>
            <a:chOff x="3098" y="422"/>
            <a:chExt cx="2045" cy="798"/>
          </a:xfrm>
        </p:grpSpPr>
        <p:sp>
          <p:nvSpPr>
            <p:cNvPr id="870438" name="Text Box 38">
              <a:extLst>
                <a:ext uri="{FF2B5EF4-FFF2-40B4-BE49-F238E27FC236}">
                  <a16:creationId xmlns:a16="http://schemas.microsoft.com/office/drawing/2014/main" id="{02EC2C85-1CCF-9AAB-8A5C-3C9C78F4F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697"/>
              <a:ext cx="204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sequence </a:t>
              </a:r>
              <a:r>
                <a:rPr lang="de-CH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1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, </a:t>
              </a:r>
              <a:r>
                <a:rPr lang="de-CH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2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,... </a:t>
              </a:r>
              <a:r>
                <a:rPr lang="de-CH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F</a:t>
              </a:r>
              <a:r>
                <a:rPr lang="de-CH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n</a:t>
              </a: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 </a:t>
              </a:r>
              <a:b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</a:b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Osaka" panose="020B0600000000000000" pitchFamily="34" charset="-128"/>
                </a:rPr>
                <a:t>of n forms</a:t>
              </a:r>
            </a:p>
          </p:txBody>
        </p:sp>
        <p:sp>
          <p:nvSpPr>
            <p:cNvPr id="37900" name="AutoShape 39">
              <a:extLst>
                <a:ext uri="{FF2B5EF4-FFF2-40B4-BE49-F238E27FC236}">
                  <a16:creationId xmlns:a16="http://schemas.microsoft.com/office/drawing/2014/main" id="{FE246141-1131-9687-098F-02B109A9C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422"/>
              <a:ext cx="143" cy="321"/>
            </a:xfrm>
            <a:prstGeom prst="downArrow">
              <a:avLst>
                <a:gd name="adj1" fmla="val 24870"/>
                <a:gd name="adj2" fmla="val 56192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87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7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2" grpId="0" autoUpdateAnimBg="0"/>
      <p:bldP spid="87040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Text Box 2">
            <a:extLst>
              <a:ext uri="{FF2B5EF4-FFF2-40B4-BE49-F238E27FC236}">
                <a16:creationId xmlns:a16="http://schemas.microsoft.com/office/drawing/2014/main" id="{CD7E2BD2-E4FC-34F9-189C-3B2A8CD5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824E051-58C8-A7E0-9BF0-2EB902BA1BA6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722313"/>
            <a:ext cx="1350962" cy="2025650"/>
            <a:chOff x="216" y="455"/>
            <a:chExt cx="785" cy="1276"/>
          </a:xfrm>
        </p:grpSpPr>
        <p:sp>
          <p:nvSpPr>
            <p:cNvPr id="38936" name="AutoShape 4">
              <a:extLst>
                <a:ext uri="{FF2B5EF4-FFF2-40B4-BE49-F238E27FC236}">
                  <a16:creationId xmlns:a16="http://schemas.microsoft.com/office/drawing/2014/main" id="{699A72C8-C541-494D-F431-270EE6EDB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429" name="Text Box 5">
              <a:extLst>
                <a:ext uri="{FF2B5EF4-FFF2-40B4-BE49-F238E27FC236}">
                  <a16:creationId xmlns:a16="http://schemas.microsoft.com/office/drawing/2014/main" id="{DD10DD7C-310F-75F7-E43B-9BAC67931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78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‘Motif’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71430" name="Text Box 6">
            <a:extLst>
              <a:ext uri="{FF2B5EF4-FFF2-40B4-BE49-F238E27FC236}">
                <a16:creationId xmlns:a16="http://schemas.microsoft.com/office/drawing/2014/main" id="{EB08BAED-A37C-CE77-4C5E-D03F4910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06800"/>
            <a:ext cx="591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A6247FD8-145A-1925-E4B4-E376653E91B7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4033838"/>
            <a:ext cx="1520825" cy="2025650"/>
            <a:chOff x="216" y="2533"/>
            <a:chExt cx="884" cy="1276"/>
          </a:xfrm>
        </p:grpSpPr>
        <p:sp>
          <p:nvSpPr>
            <p:cNvPr id="38934" name="AutoShape 8">
              <a:extLst>
                <a:ext uri="{FF2B5EF4-FFF2-40B4-BE49-F238E27FC236}">
                  <a16:creationId xmlns:a16="http://schemas.microsoft.com/office/drawing/2014/main" id="{7A3C7AA0-523E-60E9-6A95-B8EC2C85E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433" name="Text Box 9">
              <a:extLst>
                <a:ext uri="{FF2B5EF4-FFF2-40B4-BE49-F238E27FC236}">
                  <a16:creationId xmlns:a16="http://schemas.microsoft.com/office/drawing/2014/main" id="{90BC9A1D-3E25-4CF0-6826-C7D9FD427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8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‘thisMotif’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9B3C0EB3-0464-F9D2-B894-D6AD45A0A761}"/>
              </a:ext>
            </a:extLst>
          </p:cNvPr>
          <p:cNvGrpSpPr>
            <a:grpSpLocks/>
          </p:cNvGrpSpPr>
          <p:nvPr/>
        </p:nvGrpSpPr>
        <p:grpSpPr bwMode="auto">
          <a:xfrm>
            <a:off x="4975225" y="669925"/>
            <a:ext cx="2432050" cy="919163"/>
            <a:chOff x="2926" y="422"/>
            <a:chExt cx="1414" cy="579"/>
          </a:xfrm>
        </p:grpSpPr>
        <p:sp>
          <p:nvSpPr>
            <p:cNvPr id="871435" name="Text Box 11">
              <a:extLst>
                <a:ext uri="{FF2B5EF4-FFF2-40B4-BE49-F238E27FC236}">
                  <a16:creationId xmlns:a16="http://schemas.microsoft.com/office/drawing/2014/main" id="{337C1E3C-FC39-89C1-CC89-28177CFAF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713"/>
              <a:ext cx="1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one form </a:t>
              </a:r>
              <a:r>
                <a:rPr lang="en-US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F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38933" name="AutoShape 12">
              <a:extLst>
                <a:ext uri="{FF2B5EF4-FFF2-40B4-BE49-F238E27FC236}">
                  <a16:creationId xmlns:a16="http://schemas.microsoft.com/office/drawing/2014/main" id="{0E08A472-BD9D-6949-8FC6-1706132B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422"/>
              <a:ext cx="102" cy="321"/>
            </a:xfrm>
            <a:prstGeom prst="downArrow">
              <a:avLst>
                <a:gd name="adj1" fmla="val 24870"/>
                <a:gd name="adj2" fmla="val 78778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71437" name="Picture 13" descr="powerset.jpg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D5D1C080-1E80-4CE5-E5D2-0C0F081C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4563" y="3959225"/>
            <a:ext cx="2419350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rgbClr val="333333">
                <a:alpha val="74998"/>
              </a:srgbClr>
            </a:outerShdw>
          </a:effectLst>
        </p:spPr>
      </p:pic>
      <p:grpSp>
        <p:nvGrpSpPr>
          <p:cNvPr id="5" name="Group 28">
            <a:extLst>
              <a:ext uri="{FF2B5EF4-FFF2-40B4-BE49-F238E27FC236}">
                <a16:creationId xmlns:a16="http://schemas.microsoft.com/office/drawing/2014/main" id="{374D534D-D28A-FFD3-169E-A3C73E480A2E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5130800"/>
            <a:ext cx="3059113" cy="1174750"/>
            <a:chOff x="4150" y="3232"/>
            <a:chExt cx="1927" cy="740"/>
          </a:xfrm>
        </p:grpSpPr>
        <p:sp>
          <p:nvSpPr>
            <p:cNvPr id="38930" name="Oval 15">
              <a:extLst>
                <a:ext uri="{FF2B5EF4-FFF2-40B4-BE49-F238E27FC236}">
                  <a16:creationId xmlns:a16="http://schemas.microsoft.com/office/drawing/2014/main" id="{15C86A9B-0582-24A1-53AC-B505069A3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" y="3232"/>
              <a:ext cx="1310" cy="5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31" name="AutoShape 16">
              <a:extLst>
                <a:ext uri="{FF2B5EF4-FFF2-40B4-BE49-F238E27FC236}">
                  <a16:creationId xmlns:a16="http://schemas.microsoft.com/office/drawing/2014/main" id="{9B68C4E9-BB00-FCD4-4582-9BE67E6403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7866">
              <a:off x="4150" y="3770"/>
              <a:ext cx="735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0 w 21600"/>
                <a:gd name="T13" fmla="*/ 7699 h 21600"/>
                <a:gd name="T14" fmla="*/ 20660 w 21600"/>
                <a:gd name="T15" fmla="*/ 139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343" y="0"/>
                  </a:moveTo>
                  <a:lnTo>
                    <a:pt x="18343" y="7659"/>
                  </a:lnTo>
                  <a:lnTo>
                    <a:pt x="3375" y="7659"/>
                  </a:lnTo>
                  <a:lnTo>
                    <a:pt x="3375" y="13941"/>
                  </a:lnTo>
                  <a:lnTo>
                    <a:pt x="18343" y="13941"/>
                  </a:lnTo>
                  <a:lnTo>
                    <a:pt x="18343" y="21600"/>
                  </a:lnTo>
                  <a:lnTo>
                    <a:pt x="21600" y="10800"/>
                  </a:lnTo>
                  <a:lnTo>
                    <a:pt x="18343" y="0"/>
                  </a:lnTo>
                  <a:close/>
                </a:path>
                <a:path w="21600" h="21600">
                  <a:moveTo>
                    <a:pt x="1350" y="7659"/>
                  </a:moveTo>
                  <a:lnTo>
                    <a:pt x="1350" y="13941"/>
                  </a:lnTo>
                  <a:lnTo>
                    <a:pt x="2700" y="13941"/>
                  </a:lnTo>
                  <a:lnTo>
                    <a:pt x="2700" y="7659"/>
                  </a:lnTo>
                  <a:lnTo>
                    <a:pt x="1350" y="7659"/>
                  </a:lnTo>
                  <a:close/>
                </a:path>
                <a:path w="21600" h="21600">
                  <a:moveTo>
                    <a:pt x="0" y="7659"/>
                  </a:moveTo>
                  <a:lnTo>
                    <a:pt x="0" y="13941"/>
                  </a:lnTo>
                  <a:lnTo>
                    <a:pt x="675" y="13941"/>
                  </a:lnTo>
                  <a:lnTo>
                    <a:pt x="675" y="7659"/>
                  </a:lnTo>
                  <a:lnTo>
                    <a:pt x="0" y="765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B0FA54A2-4E1D-7AE8-2107-A45F60AEB8F9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3970338"/>
            <a:ext cx="4881563" cy="2887662"/>
            <a:chOff x="2633" y="2501"/>
            <a:chExt cx="2839" cy="1819"/>
          </a:xfrm>
        </p:grpSpPr>
        <p:grpSp>
          <p:nvGrpSpPr>
            <p:cNvPr id="38926" name="Group 18">
              <a:extLst>
                <a:ext uri="{FF2B5EF4-FFF2-40B4-BE49-F238E27FC236}">
                  <a16:creationId xmlns:a16="http://schemas.microsoft.com/office/drawing/2014/main" id="{59D28EA9-71AA-393B-651A-743593FC4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" y="2501"/>
              <a:ext cx="1514" cy="1689"/>
              <a:chOff x="2633" y="2501"/>
              <a:chExt cx="1514" cy="1689"/>
            </a:xfrm>
          </p:grpSpPr>
          <p:sp>
            <p:nvSpPr>
              <p:cNvPr id="871443" name="Text Box 19">
                <a:extLst>
                  <a:ext uri="{FF2B5EF4-FFF2-40B4-BE49-F238E27FC236}">
                    <a16:creationId xmlns:a16="http://schemas.microsoft.com/office/drawing/2014/main" id="{2D42A8D0-168B-8909-F7CC-1E111D60CF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3" y="2752"/>
                <a:ext cx="1514" cy="1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A set of  </a:t>
                </a:r>
              </a:p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denotators </a:t>
                </a:r>
              </a:p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of form </a:t>
                </a:r>
                <a:r>
                  <a:rPr lang="en-US" altLang="en-US" sz="2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 </a:t>
                </a:r>
                <a:br>
                  <a:rPr lang="en-US" altLang="en-US" sz="24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</a:br>
                <a:endPara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example:</a:t>
                </a:r>
                <a:endPara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{n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1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,n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2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,n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3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,n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4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,n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5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}</a:t>
                </a:r>
                <a:r>
                  <a:rPr lang="en-US" altLang="en-US" sz="2400" baseline="-25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 </a:t>
                </a:r>
              </a:p>
            </p:txBody>
          </p:sp>
          <p:sp>
            <p:nvSpPr>
              <p:cNvPr id="38929" name="AutoShape 20">
                <a:extLst>
                  <a:ext uri="{FF2B5EF4-FFF2-40B4-BE49-F238E27FC236}">
                    <a16:creationId xmlns:a16="http://schemas.microsoft.com/office/drawing/2014/main" id="{0349A61F-597A-63E7-1E7C-F2969629D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2501"/>
                <a:ext cx="221" cy="299"/>
              </a:xfrm>
              <a:prstGeom prst="downArrow">
                <a:avLst>
                  <a:gd name="adj1" fmla="val 24870"/>
                  <a:gd name="adj2" fmla="val 33867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71445" name="Text Box 21">
              <a:extLst>
                <a:ext uri="{FF2B5EF4-FFF2-40B4-BE49-F238E27FC236}">
                  <a16:creationId xmlns:a16="http://schemas.microsoft.com/office/drawing/2014/main" id="{5132D1AD-47FA-5738-3F6B-9A84702DA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4032"/>
              <a:ext cx="7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F = Note</a:t>
              </a:r>
              <a:endParaRPr lang="de-CH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id="{60820723-40B2-1DF0-E108-CAEDE5BF70EE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739775"/>
            <a:ext cx="3489325" cy="2286000"/>
            <a:chOff x="2389" y="466"/>
            <a:chExt cx="2029" cy="1440"/>
          </a:xfrm>
        </p:grpSpPr>
        <p:sp>
          <p:nvSpPr>
            <p:cNvPr id="38924" name="AutoShape 23">
              <a:extLst>
                <a:ext uri="{FF2B5EF4-FFF2-40B4-BE49-F238E27FC236}">
                  <a16:creationId xmlns:a16="http://schemas.microsoft.com/office/drawing/2014/main" id="{977FE26F-873E-442A-85BA-7049097C33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06" y="749"/>
              <a:ext cx="1440" cy="8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5 h 21600"/>
                <a:gd name="T20" fmla="*/ 184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448" name="Oval 24">
              <a:extLst>
                <a:ext uri="{FF2B5EF4-FFF2-40B4-BE49-F238E27FC236}">
                  <a16:creationId xmlns:a16="http://schemas.microsoft.com/office/drawing/2014/main" id="{0815897E-5C5B-7CAD-867B-57F512BA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449"/>
              <a:ext cx="1063" cy="38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de-CH" altLang="en-US">
                  <a:solidFill>
                    <a:srgbClr val="CCE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Powerset</a:t>
              </a:r>
              <a:endParaRPr lang="de-CH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71451" name="Freeform 27">
            <a:extLst>
              <a:ext uri="{FF2B5EF4-FFF2-40B4-BE49-F238E27FC236}">
                <a16:creationId xmlns:a16="http://schemas.microsoft.com/office/drawing/2014/main" id="{F9079B7F-5620-DB35-AEEA-F572E8C82584}"/>
              </a:ext>
            </a:extLst>
          </p:cNvPr>
          <p:cNvSpPr>
            <a:spLocks/>
          </p:cNvSpPr>
          <p:nvPr/>
        </p:nvSpPr>
        <p:spPr bwMode="auto">
          <a:xfrm>
            <a:off x="2155825" y="2689225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3137363A-B546-E94A-A1E6-268D29512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68263"/>
            <a:ext cx="1201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Power 1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87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6" grpId="0" autoUpdateAnimBg="0"/>
      <p:bldP spid="87143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Text Box 2">
            <a:extLst>
              <a:ext uri="{FF2B5EF4-FFF2-40B4-BE49-F238E27FC236}">
                <a16:creationId xmlns:a16="http://schemas.microsoft.com/office/drawing/2014/main" id="{A17C4166-1B8C-6D5D-55DF-D37D6B99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74638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&lt;form_name&gt;&lt;type&gt;(coordinator)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0AFCCC4-D505-4D37-0D7F-6A7ADBAD6E26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722313"/>
            <a:ext cx="1385887" cy="2033587"/>
            <a:chOff x="216" y="455"/>
            <a:chExt cx="805" cy="1281"/>
          </a:xfrm>
        </p:grpSpPr>
        <p:sp>
          <p:nvSpPr>
            <p:cNvPr id="39960" name="AutoShape 4">
              <a:extLst>
                <a:ext uri="{FF2B5EF4-FFF2-40B4-BE49-F238E27FC236}">
                  <a16:creationId xmlns:a16="http://schemas.microsoft.com/office/drawing/2014/main" id="{7677D02A-EC1E-F6FF-E64A-963418AF1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455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429" name="Text Box 5">
              <a:extLst>
                <a:ext uri="{FF2B5EF4-FFF2-40B4-BE49-F238E27FC236}">
                  <a16:creationId xmlns:a16="http://schemas.microsoft.com/office/drawing/2014/main" id="{9A38C166-F085-707B-0BBF-A161E2F37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1213"/>
              <a:ext cx="80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‘Chord’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71430" name="Text Box 6">
            <a:extLst>
              <a:ext uri="{FF2B5EF4-FFF2-40B4-BE49-F238E27FC236}">
                <a16:creationId xmlns:a16="http://schemas.microsoft.com/office/drawing/2014/main" id="{8BAA88A1-E764-E54B-E92B-EB9D3443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06800"/>
            <a:ext cx="591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&lt;denotator_name&gt;</a:t>
            </a:r>
            <a:r>
              <a:rPr 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&lt;form_name&gt;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(coordinates)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6144ABED-A50B-1275-064C-30F04FC3672F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4033838"/>
            <a:ext cx="1624013" cy="2033587"/>
            <a:chOff x="216" y="2533"/>
            <a:chExt cx="944" cy="1281"/>
          </a:xfrm>
        </p:grpSpPr>
        <p:sp>
          <p:nvSpPr>
            <p:cNvPr id="39958" name="AutoShape 8">
              <a:extLst>
                <a:ext uri="{FF2B5EF4-FFF2-40B4-BE49-F238E27FC236}">
                  <a16:creationId xmlns:a16="http://schemas.microsoft.com/office/drawing/2014/main" id="{57589525-97E6-40FE-BE6C-AFDBF32D5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533"/>
              <a:ext cx="197" cy="739"/>
            </a:xfrm>
            <a:prstGeom prst="downArrow">
              <a:avLst>
                <a:gd name="adj1" fmla="val 24870"/>
                <a:gd name="adj2" fmla="val 93903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433" name="Text Box 9">
              <a:extLst>
                <a:ext uri="{FF2B5EF4-FFF2-40B4-BE49-F238E27FC236}">
                  <a16:creationId xmlns:a16="http://schemas.microsoft.com/office/drawing/2014/main" id="{F03E9894-0856-8113-0235-3A886C79F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3291"/>
              <a:ext cx="94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example: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en-US" alt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‘thisChord’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40920832-2ED6-1406-19C5-4287CFFA5256}"/>
              </a:ext>
            </a:extLst>
          </p:cNvPr>
          <p:cNvGrpSpPr>
            <a:grpSpLocks/>
          </p:cNvGrpSpPr>
          <p:nvPr/>
        </p:nvGrpSpPr>
        <p:grpSpPr bwMode="auto">
          <a:xfrm>
            <a:off x="4975225" y="669925"/>
            <a:ext cx="2432050" cy="919163"/>
            <a:chOff x="2926" y="422"/>
            <a:chExt cx="1414" cy="579"/>
          </a:xfrm>
        </p:grpSpPr>
        <p:sp>
          <p:nvSpPr>
            <p:cNvPr id="871435" name="Text Box 11">
              <a:extLst>
                <a:ext uri="{FF2B5EF4-FFF2-40B4-BE49-F238E27FC236}">
                  <a16:creationId xmlns:a16="http://schemas.microsoft.com/office/drawing/2014/main" id="{274EAB7C-3C45-FF61-6841-58A43C75C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713"/>
              <a:ext cx="1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one form </a:t>
              </a:r>
              <a:r>
                <a:rPr lang="en-US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F</a:t>
              </a:r>
              <a:endPara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39957" name="AutoShape 12">
              <a:extLst>
                <a:ext uri="{FF2B5EF4-FFF2-40B4-BE49-F238E27FC236}">
                  <a16:creationId xmlns:a16="http://schemas.microsoft.com/office/drawing/2014/main" id="{F8C3007E-0DAF-FBEA-A2AA-50B54F0B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422"/>
              <a:ext cx="102" cy="321"/>
            </a:xfrm>
            <a:prstGeom prst="downArrow">
              <a:avLst>
                <a:gd name="adj1" fmla="val 24870"/>
                <a:gd name="adj2" fmla="val 78778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71437" name="Picture 13" descr="powerset.jpg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9B8C0D3D-ADD2-17DC-0513-B7A416EF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4563" y="3959225"/>
            <a:ext cx="2419350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rgbClr val="333333">
                <a:alpha val="74998"/>
              </a:srgbClr>
            </a:outerShdw>
          </a:effectLst>
        </p:spPr>
      </p:pic>
      <p:grpSp>
        <p:nvGrpSpPr>
          <p:cNvPr id="5" name="Group 28">
            <a:extLst>
              <a:ext uri="{FF2B5EF4-FFF2-40B4-BE49-F238E27FC236}">
                <a16:creationId xmlns:a16="http://schemas.microsoft.com/office/drawing/2014/main" id="{999F169C-E20D-BE25-097E-27C30ECFA4A7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4270375"/>
            <a:ext cx="2160587" cy="2036763"/>
            <a:chOff x="4142" y="2642"/>
            <a:chExt cx="1361" cy="1283"/>
          </a:xfrm>
        </p:grpSpPr>
        <p:sp>
          <p:nvSpPr>
            <p:cNvPr id="39954" name="Oval 15">
              <a:extLst>
                <a:ext uri="{FF2B5EF4-FFF2-40B4-BE49-F238E27FC236}">
                  <a16:creationId xmlns:a16="http://schemas.microsoft.com/office/drawing/2014/main" id="{1886EE05-7559-2102-DFA0-BCB8662C8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642"/>
              <a:ext cx="433" cy="1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5" name="AutoShape 16">
              <a:extLst>
                <a:ext uri="{FF2B5EF4-FFF2-40B4-BE49-F238E27FC236}">
                  <a16:creationId xmlns:a16="http://schemas.microsoft.com/office/drawing/2014/main" id="{BA39A7B0-0ED0-56D2-6825-F577323E8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7866">
              <a:off x="4142" y="3723"/>
              <a:ext cx="1010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9 w 21600"/>
                <a:gd name="T13" fmla="*/ 7699 h 21600"/>
                <a:gd name="T14" fmla="*/ 20659 w 21600"/>
                <a:gd name="T15" fmla="*/ 139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343" y="0"/>
                  </a:moveTo>
                  <a:lnTo>
                    <a:pt x="18343" y="7659"/>
                  </a:lnTo>
                  <a:lnTo>
                    <a:pt x="3375" y="7659"/>
                  </a:lnTo>
                  <a:lnTo>
                    <a:pt x="3375" y="13941"/>
                  </a:lnTo>
                  <a:lnTo>
                    <a:pt x="18343" y="13941"/>
                  </a:lnTo>
                  <a:lnTo>
                    <a:pt x="18343" y="21600"/>
                  </a:lnTo>
                  <a:lnTo>
                    <a:pt x="21600" y="10800"/>
                  </a:lnTo>
                  <a:lnTo>
                    <a:pt x="18343" y="0"/>
                  </a:lnTo>
                  <a:close/>
                </a:path>
                <a:path w="21600" h="21600">
                  <a:moveTo>
                    <a:pt x="1350" y="7659"/>
                  </a:moveTo>
                  <a:lnTo>
                    <a:pt x="1350" y="13941"/>
                  </a:lnTo>
                  <a:lnTo>
                    <a:pt x="2700" y="13941"/>
                  </a:lnTo>
                  <a:lnTo>
                    <a:pt x="2700" y="7659"/>
                  </a:lnTo>
                  <a:lnTo>
                    <a:pt x="1350" y="7659"/>
                  </a:lnTo>
                  <a:close/>
                </a:path>
                <a:path w="21600" h="21600">
                  <a:moveTo>
                    <a:pt x="0" y="7659"/>
                  </a:moveTo>
                  <a:lnTo>
                    <a:pt x="0" y="13941"/>
                  </a:lnTo>
                  <a:lnTo>
                    <a:pt x="675" y="13941"/>
                  </a:lnTo>
                  <a:lnTo>
                    <a:pt x="675" y="7659"/>
                  </a:lnTo>
                  <a:lnTo>
                    <a:pt x="0" y="765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8DBA42F5-34C5-EF53-BBB8-C011D8AD926E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3970338"/>
            <a:ext cx="4918075" cy="2892425"/>
            <a:chOff x="2633" y="2501"/>
            <a:chExt cx="2860" cy="1822"/>
          </a:xfrm>
        </p:grpSpPr>
        <p:grpSp>
          <p:nvGrpSpPr>
            <p:cNvPr id="39950" name="Group 18">
              <a:extLst>
                <a:ext uri="{FF2B5EF4-FFF2-40B4-BE49-F238E27FC236}">
                  <a16:creationId xmlns:a16="http://schemas.microsoft.com/office/drawing/2014/main" id="{79A4F236-9CA6-B69D-A395-61AB09330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" y="2501"/>
              <a:ext cx="1514" cy="1705"/>
              <a:chOff x="2633" y="2501"/>
              <a:chExt cx="1514" cy="1705"/>
            </a:xfrm>
          </p:grpSpPr>
          <p:sp>
            <p:nvSpPr>
              <p:cNvPr id="871443" name="Text Box 19">
                <a:extLst>
                  <a:ext uri="{FF2B5EF4-FFF2-40B4-BE49-F238E27FC236}">
                    <a16:creationId xmlns:a16="http://schemas.microsoft.com/office/drawing/2014/main" id="{84A4C39C-FEBE-79C1-DFD0-004AD88AB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3" y="2752"/>
                <a:ext cx="1514" cy="1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A set of  </a:t>
                </a:r>
              </a:p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denotators </a:t>
                </a:r>
              </a:p>
              <a:p>
                <a:pPr>
                  <a:defRPr/>
                </a:pPr>
                <a:r>
                  <a:rPr lang="en-US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of form </a:t>
                </a:r>
                <a:r>
                  <a:rPr lang="en-US" altLang="en-US" sz="2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 </a:t>
                </a:r>
                <a:br>
                  <a:rPr lang="en-US" altLang="en-US" sz="24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</a:br>
                <a:endPara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example:</a:t>
                </a:r>
                <a:endPara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  <a:p>
                <a:pPr>
                  <a:defRPr/>
                </a:pP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{p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1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,p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2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,p</a:t>
                </a:r>
                <a:r>
                  <a:rPr lang="en-US" altLang="en-US" sz="2400" baseline="-25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3</a:t>
                </a:r>
                <a:r>
                  <a:rPr lang="en-US" altLang="en-US" sz="2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}</a:t>
                </a:r>
                <a:r>
                  <a:rPr lang="en-US" altLang="en-US" sz="2400" baseline="-25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 </a:t>
                </a:r>
              </a:p>
            </p:txBody>
          </p:sp>
          <p:sp>
            <p:nvSpPr>
              <p:cNvPr id="39953" name="AutoShape 20">
                <a:extLst>
                  <a:ext uri="{FF2B5EF4-FFF2-40B4-BE49-F238E27FC236}">
                    <a16:creationId xmlns:a16="http://schemas.microsoft.com/office/drawing/2014/main" id="{780D7985-942D-8361-8552-45A6C5E33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2501"/>
                <a:ext cx="221" cy="299"/>
              </a:xfrm>
              <a:prstGeom prst="downArrow">
                <a:avLst>
                  <a:gd name="adj1" fmla="val 24870"/>
                  <a:gd name="adj2" fmla="val 33867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71445" name="Text Box 21">
              <a:extLst>
                <a:ext uri="{FF2B5EF4-FFF2-40B4-BE49-F238E27FC236}">
                  <a16:creationId xmlns:a16="http://schemas.microsoft.com/office/drawing/2014/main" id="{C8C150FD-EE2F-6A4B-CB38-2AB8BD48D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4032"/>
              <a:ext cx="12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F = PitchClass</a:t>
              </a:r>
              <a:endParaRPr lang="de-CH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id="{7009C71E-5763-43DA-3FE8-5BB797A09CCC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739775"/>
            <a:ext cx="3489325" cy="2286000"/>
            <a:chOff x="2389" y="466"/>
            <a:chExt cx="2029" cy="1440"/>
          </a:xfrm>
        </p:grpSpPr>
        <p:sp>
          <p:nvSpPr>
            <p:cNvPr id="39948" name="AutoShape 23">
              <a:extLst>
                <a:ext uri="{FF2B5EF4-FFF2-40B4-BE49-F238E27FC236}">
                  <a16:creationId xmlns:a16="http://schemas.microsoft.com/office/drawing/2014/main" id="{D70752C8-AA2F-09A7-624E-998D6F821A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06" y="749"/>
              <a:ext cx="1440" cy="8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45 h 21600"/>
                <a:gd name="T20" fmla="*/ 184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448" name="Oval 24">
              <a:extLst>
                <a:ext uri="{FF2B5EF4-FFF2-40B4-BE49-F238E27FC236}">
                  <a16:creationId xmlns:a16="http://schemas.microsoft.com/office/drawing/2014/main" id="{EF7DC9E0-EC78-AC87-B57E-105E0EBF7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449"/>
              <a:ext cx="1063" cy="38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de-CH" altLang="en-US">
                  <a:solidFill>
                    <a:srgbClr val="CCE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Powerset</a:t>
              </a:r>
              <a:endParaRPr lang="de-CH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871451" name="Freeform 27">
            <a:extLst>
              <a:ext uri="{FF2B5EF4-FFF2-40B4-BE49-F238E27FC236}">
                <a16:creationId xmlns:a16="http://schemas.microsoft.com/office/drawing/2014/main" id="{024F6148-F1B9-A1C2-A61B-9A70401D3379}"/>
              </a:ext>
            </a:extLst>
          </p:cNvPr>
          <p:cNvSpPr>
            <a:spLocks/>
          </p:cNvSpPr>
          <p:nvPr/>
        </p:nvSpPr>
        <p:spPr bwMode="auto">
          <a:xfrm>
            <a:off x="2155825" y="2689225"/>
            <a:ext cx="1700213" cy="973138"/>
          </a:xfrm>
          <a:custGeom>
            <a:avLst/>
            <a:gdLst>
              <a:gd name="T0" fmla="*/ 2147483646 w 1071"/>
              <a:gd name="T1" fmla="*/ 0 h 613"/>
              <a:gd name="T2" fmla="*/ 2147483646 w 1071"/>
              <a:gd name="T3" fmla="*/ 2147483646 h 613"/>
              <a:gd name="T4" fmla="*/ 2147483646 w 1071"/>
              <a:gd name="T5" fmla="*/ 2147483646 h 613"/>
              <a:gd name="T6" fmla="*/ 2147483646 w 1071"/>
              <a:gd name="T7" fmla="*/ 2147483646 h 613"/>
              <a:gd name="T8" fmla="*/ 2147483646 w 1071"/>
              <a:gd name="T9" fmla="*/ 2147483646 h 6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613"/>
              <a:gd name="T17" fmla="*/ 1071 w 1071"/>
              <a:gd name="T18" fmla="*/ 613 h 6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613">
                <a:moveTo>
                  <a:pt x="49" y="0"/>
                </a:moveTo>
                <a:cubicBezTo>
                  <a:pt x="24" y="48"/>
                  <a:pt x="0" y="96"/>
                  <a:pt x="61" y="146"/>
                </a:cubicBezTo>
                <a:cubicBezTo>
                  <a:pt x="122" y="196"/>
                  <a:pt x="276" y="261"/>
                  <a:pt x="417" y="297"/>
                </a:cubicBezTo>
                <a:cubicBezTo>
                  <a:pt x="558" y="333"/>
                  <a:pt x="799" y="309"/>
                  <a:pt x="908" y="362"/>
                </a:cubicBezTo>
                <a:cubicBezTo>
                  <a:pt x="1017" y="415"/>
                  <a:pt x="1044" y="514"/>
                  <a:pt x="1071" y="61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4A27B62E-E0F0-723B-0FDE-A90077259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68263"/>
            <a:ext cx="1201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Power 2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87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6" grpId="0" autoUpdateAnimBg="0"/>
      <p:bldP spid="8714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47354C9-CD8C-C964-05DD-16FBE797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46050"/>
            <a:ext cx="7235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IX.1.2 Florian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Thalmann’s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Big Bang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Rubette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Rubato Software Environment</a:t>
            </a: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6926791-BFD2-BDA3-148E-9748A97C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3" y="1408113"/>
            <a:ext cx="5740400" cy="511175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442A96-ADB5-6416-F8FE-0EB05508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3195638"/>
            <a:ext cx="4200525" cy="257175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39">
            <a:extLst>
              <a:ext uri="{FF2B5EF4-FFF2-40B4-BE49-F238E27FC236}">
                <a16:creationId xmlns:a16="http://schemas.microsoft.com/office/drawing/2014/main" id="{C9D9D44D-498A-144B-F38C-3974B10F6046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274638"/>
            <a:ext cx="8370888" cy="2881312"/>
            <a:chOff x="1127125" y="274638"/>
            <a:chExt cx="8370888" cy="2881312"/>
          </a:xfrm>
        </p:grpSpPr>
        <p:sp>
          <p:nvSpPr>
            <p:cNvPr id="901122" name="Text Box 2">
              <a:extLst>
                <a:ext uri="{FF2B5EF4-FFF2-40B4-BE49-F238E27FC236}">
                  <a16:creationId xmlns:a16="http://schemas.microsoft.com/office/drawing/2014/main" id="{076C0F2C-6BD2-CD11-608E-B695532CD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125" y="274638"/>
              <a:ext cx="44037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&lt;form_name&gt;&lt;type&gt;(coordinator)</a:t>
              </a:r>
              <a:endParaRPr lang="en-US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grpSp>
          <p:nvGrpSpPr>
            <p:cNvPr id="40981" name="Group 3">
              <a:extLst>
                <a:ext uri="{FF2B5EF4-FFF2-40B4-BE49-F238E27FC236}">
                  <a16:creationId xmlns:a16="http://schemas.microsoft.com/office/drawing/2014/main" id="{33B0A102-B155-B5D8-E114-8526AF37A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450" y="739775"/>
              <a:ext cx="3062288" cy="2416175"/>
              <a:chOff x="2365" y="466"/>
              <a:chExt cx="1781" cy="1522"/>
            </a:xfrm>
          </p:grpSpPr>
          <p:sp>
            <p:nvSpPr>
              <p:cNvPr id="40996" name="AutoShape 4">
                <a:extLst>
                  <a:ext uri="{FF2B5EF4-FFF2-40B4-BE49-F238E27FC236}">
                    <a16:creationId xmlns:a16="http://schemas.microsoft.com/office/drawing/2014/main" id="{9CB0771A-15D7-76F1-8FBC-66AEF54C6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6" y="835"/>
                <a:ext cx="1440" cy="70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19844 h 21600"/>
                  <a:gd name="T20" fmla="*/ 1842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72" y="0"/>
                    </a:moveTo>
                    <a:lnTo>
                      <a:pt x="13743" y="4880"/>
                    </a:lnTo>
                    <a:lnTo>
                      <a:pt x="16919" y="4880"/>
                    </a:lnTo>
                    <a:lnTo>
                      <a:pt x="16919" y="19836"/>
                    </a:lnTo>
                    <a:lnTo>
                      <a:pt x="0" y="19836"/>
                    </a:lnTo>
                    <a:lnTo>
                      <a:pt x="0" y="21600"/>
                    </a:lnTo>
                    <a:lnTo>
                      <a:pt x="18424" y="21600"/>
                    </a:lnTo>
                    <a:lnTo>
                      <a:pt x="18424" y="4880"/>
                    </a:lnTo>
                    <a:lnTo>
                      <a:pt x="21600" y="4880"/>
                    </a:lnTo>
                    <a:lnTo>
                      <a:pt x="176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997" name="Group 5">
                <a:extLst>
                  <a:ext uri="{FF2B5EF4-FFF2-40B4-BE49-F238E27FC236}">
                    <a16:creationId xmlns:a16="http://schemas.microsoft.com/office/drawing/2014/main" id="{E2EFFE53-421F-0F43-2821-87932C4A8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0" y="1299"/>
                <a:ext cx="1026" cy="689"/>
                <a:chOff x="3120" y="1299"/>
                <a:chExt cx="1026" cy="689"/>
              </a:xfrm>
            </p:grpSpPr>
            <p:sp>
              <p:nvSpPr>
                <p:cNvPr id="901126" name="AutoShape 6">
                  <a:extLst>
                    <a:ext uri="{FF2B5EF4-FFF2-40B4-BE49-F238E27FC236}">
                      <a16:creationId xmlns:a16="http://schemas.microsoft.com/office/drawing/2014/main" id="{6F935253-7196-D061-787E-FE9C4947B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299"/>
                  <a:ext cx="1026" cy="689"/>
                </a:xfrm>
                <a:prstGeom prst="flowChartDecision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63500" dist="85194" dir="1593903" algn="ctr" rotWithShape="0">
                    <a:srgbClr val="008000">
                      <a:alpha val="74998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Math1" charset="0"/>
                    <a:ea typeface="+mn-ea"/>
                  </a:endParaRPr>
                </a:p>
              </p:txBody>
            </p:sp>
            <p:sp>
              <p:nvSpPr>
                <p:cNvPr id="901127" name="Text Box 7">
                  <a:extLst>
                    <a:ext uri="{FF2B5EF4-FFF2-40B4-BE49-F238E27FC236}">
                      <a16:creationId xmlns:a16="http://schemas.microsoft.com/office/drawing/2014/main" id="{89DDB4EF-F84A-0D1B-1ED6-09C3EEE6A2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9" y="1477"/>
                  <a:ext cx="92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b="1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  <a:ea typeface="+mn-ea"/>
                    </a:rPr>
                    <a:t>Colimit</a:t>
                  </a:r>
                </a:p>
              </p:txBody>
            </p:sp>
          </p:grpSp>
        </p:grpSp>
        <p:grpSp>
          <p:nvGrpSpPr>
            <p:cNvPr id="40982" name="Group 8">
              <a:extLst>
                <a:ext uri="{FF2B5EF4-FFF2-40B4-BE49-F238E27FC236}">
                  <a16:creationId xmlns:a16="http://schemas.microsoft.com/office/drawing/2014/main" id="{476D148B-1987-9645-C2FB-05B9780E9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925" y="384175"/>
              <a:ext cx="4637088" cy="1563688"/>
              <a:chOff x="2827" y="242"/>
              <a:chExt cx="2698" cy="985"/>
            </a:xfrm>
          </p:grpSpPr>
          <p:grpSp>
            <p:nvGrpSpPr>
              <p:cNvPr id="40983" name="Group 9">
                <a:extLst>
                  <a:ext uri="{FF2B5EF4-FFF2-40B4-BE49-F238E27FC236}">
                    <a16:creationId xmlns:a16="http://schemas.microsoft.com/office/drawing/2014/main" id="{583C40C5-397E-BDC3-264F-C767A0EA6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7" y="422"/>
                <a:ext cx="1268" cy="793"/>
                <a:chOff x="2259" y="422"/>
                <a:chExt cx="1268" cy="793"/>
              </a:xfrm>
            </p:grpSpPr>
            <p:sp>
              <p:nvSpPr>
                <p:cNvPr id="901130" name="Text Box 10">
                  <a:extLst>
                    <a:ext uri="{FF2B5EF4-FFF2-40B4-BE49-F238E27FC236}">
                      <a16:creationId xmlns:a16="http://schemas.microsoft.com/office/drawing/2014/main" id="{196C7743-BF19-A951-EFA1-3E48BAAD40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59" y="697"/>
                  <a:ext cx="126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diagram  of</a:t>
                  </a:r>
                </a:p>
                <a:p>
                  <a:pPr>
                    <a:defRPr/>
                  </a:pPr>
                  <a:r>
                    <a:rPr 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n forms</a:t>
                  </a:r>
                </a:p>
              </p:txBody>
            </p:sp>
            <p:sp>
              <p:nvSpPr>
                <p:cNvPr id="40995" name="AutoShape 11">
                  <a:extLst>
                    <a:ext uri="{FF2B5EF4-FFF2-40B4-BE49-F238E27FC236}">
                      <a16:creationId xmlns:a16="http://schemas.microsoft.com/office/drawing/2014/main" id="{D482AB14-C63B-A04C-202B-13BD13DF7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2" y="422"/>
                  <a:ext cx="132" cy="321"/>
                </a:xfrm>
                <a:prstGeom prst="downArrow">
                  <a:avLst>
                    <a:gd name="adj1" fmla="val 24870"/>
                    <a:gd name="adj2" fmla="val 60874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tx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40984" name="Group 12">
                <a:extLst>
                  <a:ext uri="{FF2B5EF4-FFF2-40B4-BE49-F238E27FC236}">
                    <a16:creationId xmlns:a16="http://schemas.microsoft.com/office/drawing/2014/main" id="{90912296-9A86-6332-9903-6387E2C74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4" y="242"/>
                <a:ext cx="1221" cy="985"/>
                <a:chOff x="4304" y="242"/>
                <a:chExt cx="1221" cy="985"/>
              </a:xfrm>
            </p:grpSpPr>
            <p:sp>
              <p:nvSpPr>
                <p:cNvPr id="901133" name="Text Box 13">
                  <a:extLst>
                    <a:ext uri="{FF2B5EF4-FFF2-40B4-BE49-F238E27FC236}">
                      <a16:creationId xmlns:a16="http://schemas.microsoft.com/office/drawing/2014/main" id="{941EF65B-154A-823E-01B3-ABCDAC6122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4" y="242"/>
                  <a:ext cx="27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sz="2400" b="1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pitchFamily="2" charset="0"/>
                    </a:rPr>
                    <a:t>F</a:t>
                  </a:r>
                  <a:r>
                    <a:rPr lang="en-US" altLang="en-US" sz="2400" b="1" baseline="-25000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pitchFamily="2" charset="0"/>
                    </a:rPr>
                    <a:t>1</a:t>
                  </a:r>
                </a:p>
              </p:txBody>
            </p:sp>
            <p:sp>
              <p:nvSpPr>
                <p:cNvPr id="901134" name="Text Box 14">
                  <a:extLst>
                    <a:ext uri="{FF2B5EF4-FFF2-40B4-BE49-F238E27FC236}">
                      <a16:creationId xmlns:a16="http://schemas.microsoft.com/office/drawing/2014/main" id="{63E339BF-D597-EC8E-87E1-05159B12F7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4" y="831"/>
                  <a:ext cx="28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sz="2400" b="1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pitchFamily="2" charset="0"/>
                    </a:rPr>
                    <a:t>F</a:t>
                  </a:r>
                  <a:r>
                    <a:rPr lang="en-US" altLang="en-US" sz="2400" b="1" baseline="-25000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pitchFamily="2" charset="0"/>
                    </a:rPr>
                    <a:t>n</a:t>
                  </a:r>
                </a:p>
              </p:txBody>
            </p:sp>
            <p:sp>
              <p:nvSpPr>
                <p:cNvPr id="901135" name="Text Box 15">
                  <a:extLst>
                    <a:ext uri="{FF2B5EF4-FFF2-40B4-BE49-F238E27FC236}">
                      <a16:creationId xmlns:a16="http://schemas.microsoft.com/office/drawing/2014/main" id="{D1431643-68B5-4F21-D06E-1233319C78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8" y="939"/>
                  <a:ext cx="24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sz="2400" b="1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pitchFamily="2" charset="0"/>
                    </a:rPr>
                    <a:t>F</a:t>
                  </a:r>
                  <a:r>
                    <a:rPr lang="en-US" altLang="en-US" sz="2400" b="1" baseline="-25000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pitchFamily="2" charset="0"/>
                    </a:rPr>
                    <a:t>i</a:t>
                  </a:r>
                </a:p>
              </p:txBody>
            </p:sp>
            <p:sp>
              <p:nvSpPr>
                <p:cNvPr id="40988" name="Line 16">
                  <a:extLst>
                    <a:ext uri="{FF2B5EF4-FFF2-40B4-BE49-F238E27FC236}">
                      <a16:creationId xmlns:a16="http://schemas.microsoft.com/office/drawing/2014/main" id="{67178AFE-0CB2-461F-D10F-BDE4321E5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927" y="538"/>
                  <a:ext cx="298" cy="27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89" name="Line 17">
                  <a:extLst>
                    <a:ext uri="{FF2B5EF4-FFF2-40B4-BE49-F238E27FC236}">
                      <a16:creationId xmlns:a16="http://schemas.microsoft.com/office/drawing/2014/main" id="{AF4C8D11-6FCE-7C71-FDAA-7368CC5B47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89" y="952"/>
                  <a:ext cx="368" cy="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0" name="Oval 18">
                  <a:extLst>
                    <a:ext uri="{FF2B5EF4-FFF2-40B4-BE49-F238E27FC236}">
                      <a16:creationId xmlns:a16="http://schemas.microsoft.com/office/drawing/2014/main" id="{303665D7-484B-D388-32D7-D014D050F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4" y="919"/>
                  <a:ext cx="305" cy="28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991" name="Rectangle 19">
                  <a:extLst>
                    <a:ext uri="{FF2B5EF4-FFF2-40B4-BE49-F238E27FC236}">
                      <a16:creationId xmlns:a16="http://schemas.microsoft.com/office/drawing/2014/main" id="{A279623A-6D65-5897-00C2-30F718FB4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2" y="982"/>
                  <a:ext cx="83" cy="1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0992" name="Line 20">
                  <a:extLst>
                    <a:ext uri="{FF2B5EF4-FFF2-40B4-BE49-F238E27FC236}">
                      <a16:creationId xmlns:a16="http://schemas.microsoft.com/office/drawing/2014/main" id="{23EBBC41-BB9E-0653-9EA9-647309C794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8" y="944"/>
                  <a:ext cx="45" cy="1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3" name="Line 21">
                  <a:extLst>
                    <a:ext uri="{FF2B5EF4-FFF2-40B4-BE49-F238E27FC236}">
                      <a16:creationId xmlns:a16="http://schemas.microsoft.com/office/drawing/2014/main" id="{39D000F9-9952-497F-9AC0-E5FCE5332B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997" y="475"/>
                  <a:ext cx="298" cy="27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01143" name="Oval 23">
            <a:extLst>
              <a:ext uri="{FF2B5EF4-FFF2-40B4-BE49-F238E27FC236}">
                <a16:creationId xmlns:a16="http://schemas.microsoft.com/office/drawing/2014/main" id="{58956A6D-1213-056A-240D-1A9FBC11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6075363"/>
            <a:ext cx="1951038" cy="55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144" name="Oval 24">
            <a:extLst>
              <a:ext uri="{FF2B5EF4-FFF2-40B4-BE49-F238E27FC236}">
                <a16:creationId xmlns:a16="http://schemas.microsoft.com/office/drawing/2014/main" id="{5249B064-F3FB-453D-2512-75B85B08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238625"/>
            <a:ext cx="1757362" cy="8429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145" name="Oval 25">
            <a:extLst>
              <a:ext uri="{FF2B5EF4-FFF2-40B4-BE49-F238E27FC236}">
                <a16:creationId xmlns:a16="http://schemas.microsoft.com/office/drawing/2014/main" id="{33CFB99D-9F26-523E-34F6-60DC624E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5842000"/>
            <a:ext cx="1046163" cy="852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814C33F5-3585-BB7F-4ED6-8C05960A7137}"/>
              </a:ext>
            </a:extLst>
          </p:cNvPr>
          <p:cNvGrpSpPr>
            <a:grpSpLocks/>
          </p:cNvGrpSpPr>
          <p:nvPr/>
        </p:nvGrpSpPr>
        <p:grpSpPr bwMode="auto">
          <a:xfrm>
            <a:off x="3362325" y="6197600"/>
            <a:ext cx="4206875" cy="295275"/>
            <a:chOff x="2118" y="3904"/>
            <a:chExt cx="2650" cy="186"/>
          </a:xfrm>
        </p:grpSpPr>
        <p:sp>
          <p:nvSpPr>
            <p:cNvPr id="40978" name="Line 27">
              <a:extLst>
                <a:ext uri="{FF2B5EF4-FFF2-40B4-BE49-F238E27FC236}">
                  <a16:creationId xmlns:a16="http://schemas.microsoft.com/office/drawing/2014/main" id="{07CF531F-FB33-A3EA-0CEF-D20F4E2C2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7" y="3938"/>
              <a:ext cx="2561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28">
              <a:extLst>
                <a:ext uri="{FF2B5EF4-FFF2-40B4-BE49-F238E27FC236}">
                  <a16:creationId xmlns:a16="http://schemas.microsoft.com/office/drawing/2014/main" id="{263599C4-EB6C-9BC5-9C51-12FAB975F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3904"/>
              <a:ext cx="77" cy="77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01149" name="Oval 29">
            <a:extLst>
              <a:ext uri="{FF2B5EF4-FFF2-40B4-BE49-F238E27FC236}">
                <a16:creationId xmlns:a16="http://schemas.microsoft.com/office/drawing/2014/main" id="{4B5965F8-6C17-824F-F61D-D2C280FC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6410325"/>
            <a:ext cx="122237" cy="122238"/>
          </a:xfrm>
          <a:prstGeom prst="ellipse">
            <a:avLst/>
          </a:prstGeom>
          <a:solidFill>
            <a:srgbClr val="FF02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1D2FE7C0-2F16-C8D2-976A-D9CA8D3ABEFB}"/>
              </a:ext>
            </a:extLst>
          </p:cNvPr>
          <p:cNvGrpSpPr>
            <a:grpSpLocks/>
          </p:cNvGrpSpPr>
          <p:nvPr/>
        </p:nvGrpSpPr>
        <p:grpSpPr bwMode="auto">
          <a:xfrm>
            <a:off x="5200650" y="4733925"/>
            <a:ext cx="2347913" cy="1738313"/>
            <a:chOff x="3276" y="2982"/>
            <a:chExt cx="1479" cy="1095"/>
          </a:xfrm>
        </p:grpSpPr>
        <p:sp>
          <p:nvSpPr>
            <p:cNvPr id="40976" name="Line 31">
              <a:extLst>
                <a:ext uri="{FF2B5EF4-FFF2-40B4-BE49-F238E27FC236}">
                  <a16:creationId xmlns:a16="http://schemas.microsoft.com/office/drawing/2014/main" id="{F61DF4D0-EAF0-6F18-4CDF-E07FF2213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2" y="3048"/>
              <a:ext cx="1403" cy="10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Oval 32">
              <a:extLst>
                <a:ext uri="{FF2B5EF4-FFF2-40B4-BE49-F238E27FC236}">
                  <a16:creationId xmlns:a16="http://schemas.microsoft.com/office/drawing/2014/main" id="{8448F8B5-789E-EDD5-AD12-08F95C390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982"/>
              <a:ext cx="77" cy="77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9ADCB2D3-529F-246C-E6C0-04B195EEC23C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4460875"/>
            <a:ext cx="2133600" cy="2041525"/>
            <a:chOff x="3424" y="2810"/>
            <a:chExt cx="1344" cy="1286"/>
          </a:xfrm>
        </p:grpSpPr>
        <p:sp>
          <p:nvSpPr>
            <p:cNvPr id="40974" name="Line 34">
              <a:extLst>
                <a:ext uri="{FF2B5EF4-FFF2-40B4-BE49-F238E27FC236}">
                  <a16:creationId xmlns:a16="http://schemas.microsoft.com/office/drawing/2014/main" id="{7A49C151-F9A8-47A2-66F0-3ABE095B8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883"/>
              <a:ext cx="1265" cy="1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Oval 35">
              <a:extLst>
                <a:ext uri="{FF2B5EF4-FFF2-40B4-BE49-F238E27FC236}">
                  <a16:creationId xmlns:a16="http://schemas.microsoft.com/office/drawing/2014/main" id="{5279F7E2-7888-61FD-D93A-D09101377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810"/>
              <a:ext cx="77" cy="77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E85AE118-70A0-135C-5E96-7A48087229C8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6257925"/>
            <a:ext cx="234950" cy="276225"/>
            <a:chOff x="1996" y="3942"/>
            <a:chExt cx="148" cy="174"/>
          </a:xfrm>
        </p:grpSpPr>
        <p:sp>
          <p:nvSpPr>
            <p:cNvPr id="40972" name="Line 37">
              <a:extLst>
                <a:ext uri="{FF2B5EF4-FFF2-40B4-BE49-F238E27FC236}">
                  <a16:creationId xmlns:a16="http://schemas.microsoft.com/office/drawing/2014/main" id="{D9DB1E9B-9DEB-FE1E-8A50-11C62B28A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1" y="3942"/>
              <a:ext cx="103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Oval 38">
              <a:extLst>
                <a:ext uri="{FF2B5EF4-FFF2-40B4-BE49-F238E27FC236}">
                  <a16:creationId xmlns:a16="http://schemas.microsoft.com/office/drawing/2014/main" id="{10D260DC-92DD-00EB-B42D-18CAF4DD3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4039"/>
              <a:ext cx="77" cy="77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01159" name="Text Box 39">
            <a:extLst>
              <a:ext uri="{FF2B5EF4-FFF2-40B4-BE49-F238E27FC236}">
                <a16:creationId xmlns:a16="http://schemas.microsoft.com/office/drawing/2014/main" id="{FA5904D9-A1D4-EAE3-7AC0-EDE7CDE43984}"/>
              </a:ext>
            </a:extLst>
          </p:cNvPr>
          <p:cNvSpPr txBox="1">
            <a:spLocks noChangeArrowheads="1"/>
          </p:cNvSpPr>
          <p:nvPr/>
        </p:nvSpPr>
        <p:spPr bwMode="auto">
          <a:xfrm rot="-607549">
            <a:off x="6262688" y="3890963"/>
            <a:ext cx="3640137" cy="9461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>
                <a:solidFill>
                  <a:srgbClr val="FF02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rPr>
              <a:t>Gluing together spaces</a:t>
            </a:r>
          </a:p>
          <a:p>
            <a:pPr>
              <a:defRPr/>
            </a:pPr>
            <a:r>
              <a:rPr lang="de-DE" b="1">
                <a:solidFill>
                  <a:srgbClr val="FF02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rPr>
              <a:t>of musical objects!</a:t>
            </a:r>
          </a:p>
        </p:txBody>
      </p:sp>
      <p:sp>
        <p:nvSpPr>
          <p:cNvPr id="901142" name="Text Box 22">
            <a:extLst>
              <a:ext uri="{FF2B5EF4-FFF2-40B4-BE49-F238E27FC236}">
                <a16:creationId xmlns:a16="http://schemas.microsoft.com/office/drawing/2014/main" id="{FF1EE404-351C-F675-38C7-0FF775E2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3378200"/>
            <a:ext cx="7335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Idea: take union of all F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and identify corresponding points</a:t>
            </a:r>
            <a:b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under the given maps.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3" grpId="0" animBg="1"/>
      <p:bldP spid="901144" grpId="0" animBg="1"/>
      <p:bldP spid="901145" grpId="0" animBg="1"/>
      <p:bldP spid="901149" grpId="0" animBg="1"/>
      <p:bldP spid="90114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8" name="Text Box 4">
            <a:extLst>
              <a:ext uri="{FF2B5EF4-FFF2-40B4-BE49-F238E27FC236}">
                <a16:creationId xmlns:a16="http://schemas.microsoft.com/office/drawing/2014/main" id="{7CF9FA7D-41E3-C76F-78BB-5A46BCD84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4573588"/>
            <a:ext cx="58975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</a:t>
            </a:r>
            <a:r>
              <a:rPr lang="en-US" altLang="en-US" sz="24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{c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,c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,...,c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} =</a:t>
            </a:r>
            <a:r>
              <a:rPr lang="en-US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{n+c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n+c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,..., n+c</a:t>
            </a:r>
            <a:r>
              <a:rPr lang="en-US" alt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} mod 12</a:t>
            </a:r>
            <a:b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(transposition by n semitones)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Result = set of n-transposition chord classes!</a:t>
            </a:r>
            <a:r>
              <a:rPr lang="en-US" altLang="en-US" sz="2400" i="1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</a:t>
            </a:r>
            <a:endParaRPr lang="de-DE" altLang="en-US" sz="2400" i="1">
              <a:solidFill>
                <a:srgbClr val="FF020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2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5ABA0EC-9C31-6FDB-0DBF-B920A3481ADC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3490913"/>
            <a:ext cx="2255838" cy="927100"/>
            <a:chOff x="2453" y="1148"/>
            <a:chExt cx="1421" cy="584"/>
          </a:xfrm>
        </p:grpSpPr>
        <p:grpSp>
          <p:nvGrpSpPr>
            <p:cNvPr id="42004" name="Group 6">
              <a:extLst>
                <a:ext uri="{FF2B5EF4-FFF2-40B4-BE49-F238E27FC236}">
                  <a16:creationId xmlns:a16="http://schemas.microsoft.com/office/drawing/2014/main" id="{B011326D-D46A-4FBA-2FE8-D4D7EE1FF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" y="1424"/>
              <a:ext cx="979" cy="308"/>
              <a:chOff x="4130" y="1725"/>
              <a:chExt cx="979" cy="308"/>
            </a:xfrm>
          </p:grpSpPr>
          <p:sp>
            <p:nvSpPr>
              <p:cNvPr id="902151" name="Text Box 7">
                <a:extLst>
                  <a:ext uri="{FF2B5EF4-FFF2-40B4-BE49-F238E27FC236}">
                    <a16:creationId xmlns:a16="http://schemas.microsoft.com/office/drawing/2014/main" id="{3D1D6C41-0BFF-1426-C937-F49179987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" y="1745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Chord</a:t>
                </a:r>
                <a:endParaRPr lang="en-US" altLang="en-US" sz="2400" b="1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endParaRPr>
              </a:p>
            </p:txBody>
          </p:sp>
          <p:sp>
            <p:nvSpPr>
              <p:cNvPr id="42008" name="Oval 8">
                <a:extLst>
                  <a:ext uri="{FF2B5EF4-FFF2-40B4-BE49-F238E27FC236}">
                    <a16:creationId xmlns:a16="http://schemas.microsoft.com/office/drawing/2014/main" id="{BDFC202A-A9C2-3E1F-DAD4-9D0908F93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725"/>
                <a:ext cx="330" cy="28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09" name="Rectangle 9">
                <a:extLst>
                  <a:ext uri="{FF2B5EF4-FFF2-40B4-BE49-F238E27FC236}">
                    <a16:creationId xmlns:a16="http://schemas.microsoft.com/office/drawing/2014/main" id="{8549A915-21AC-7810-4ED2-F62A9347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788"/>
                <a:ext cx="89" cy="1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10" name="Line 10">
                <a:extLst>
                  <a:ext uri="{FF2B5EF4-FFF2-40B4-BE49-F238E27FC236}">
                    <a16:creationId xmlns:a16="http://schemas.microsoft.com/office/drawing/2014/main" id="{AAF2E7AE-B958-64CB-D475-3965739D8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" y="1765"/>
                <a:ext cx="49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2155" name="Text Box 11">
              <a:extLst>
                <a:ext uri="{FF2B5EF4-FFF2-40B4-BE49-F238E27FC236}">
                  <a16:creationId xmlns:a16="http://schemas.microsoft.com/office/drawing/2014/main" id="{05B60F89-E35C-B042-5D05-EECF334CE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3" y="1431"/>
              <a:ext cx="4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D </a:t>
              </a:r>
              <a:r>
                <a:rPr lang="en-US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=</a:t>
              </a:r>
              <a:endParaRPr lang="de-DE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902156" name="Text Box 12">
              <a:extLst>
                <a:ext uri="{FF2B5EF4-FFF2-40B4-BE49-F238E27FC236}">
                  <a16:creationId xmlns:a16="http://schemas.microsoft.com/office/drawing/2014/main" id="{20CD9C29-BFAD-01D4-5729-C820618F5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8" y="114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</a:t>
              </a:r>
              <a:r>
                <a:rPr lang="en-US" altLang="en-US" sz="2400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n</a:t>
              </a:r>
              <a:endParaRPr lang="de-DE" altLang="en-US" sz="2400" i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sp>
        <p:nvSpPr>
          <p:cNvPr id="902157" name="Text Box 13">
            <a:extLst>
              <a:ext uri="{FF2B5EF4-FFF2-40B4-BE49-F238E27FC236}">
                <a16:creationId xmlns:a16="http://schemas.microsoft.com/office/drawing/2014/main" id="{C183A33C-14AE-C72A-1F58-634BDCAC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6254750"/>
            <a:ext cx="490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BTW: What would the Limit of </a:t>
            </a:r>
            <a:r>
              <a:rPr lang="en-US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</a:t>
            </a:r>
            <a:r>
              <a:rPr lang="en-US" altLang="en-US" sz="2400" i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be?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41988" name="Group 16">
            <a:extLst>
              <a:ext uri="{FF2B5EF4-FFF2-40B4-BE49-F238E27FC236}">
                <a16:creationId xmlns:a16="http://schemas.microsoft.com/office/drawing/2014/main" id="{015402BF-947E-AB96-72F7-DAC593B0F39A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274638"/>
            <a:ext cx="5368925" cy="2892425"/>
            <a:chOff x="1127125" y="274638"/>
            <a:chExt cx="5369522" cy="2892261"/>
          </a:xfrm>
        </p:grpSpPr>
        <p:sp>
          <p:nvSpPr>
            <p:cNvPr id="902146" name="Text Box 2">
              <a:extLst>
                <a:ext uri="{FF2B5EF4-FFF2-40B4-BE49-F238E27FC236}">
                  <a16:creationId xmlns:a16="http://schemas.microsoft.com/office/drawing/2014/main" id="{5E24023E-382A-A700-B0E8-81283DB35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125" y="274638"/>
              <a:ext cx="4404215" cy="45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&lt;form_name&gt;&lt;type&gt;(coordinator)</a:t>
              </a:r>
              <a:endParaRPr lang="en-US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sp>
          <p:nvSpPr>
            <p:cNvPr id="42001" name="AutoShape 4">
              <a:extLst>
                <a:ext uri="{FF2B5EF4-FFF2-40B4-BE49-F238E27FC236}">
                  <a16:creationId xmlns:a16="http://schemas.microsoft.com/office/drawing/2014/main" id="{6BDD3676-8301-7682-94CE-7C59089704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57329" y="1290272"/>
              <a:ext cx="2286000" cy="1205314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36 h 21600"/>
                <a:gd name="T20" fmla="*/ 1842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72" y="0"/>
                  </a:moveTo>
                  <a:lnTo>
                    <a:pt x="13743" y="4880"/>
                  </a:lnTo>
                  <a:lnTo>
                    <a:pt x="16919" y="4880"/>
                  </a:lnTo>
                  <a:lnTo>
                    <a:pt x="16919" y="19836"/>
                  </a:lnTo>
                  <a:lnTo>
                    <a:pt x="0" y="19836"/>
                  </a:lnTo>
                  <a:lnTo>
                    <a:pt x="0" y="21600"/>
                  </a:lnTo>
                  <a:lnTo>
                    <a:pt x="18424" y="21600"/>
                  </a:lnTo>
                  <a:lnTo>
                    <a:pt x="18424" y="4880"/>
                  </a:lnTo>
                  <a:lnTo>
                    <a:pt x="21600" y="4880"/>
                  </a:lnTo>
                  <a:lnTo>
                    <a:pt x="1767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D337F728-6E38-C702-A154-D15D4E196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407" y="2073173"/>
              <a:ext cx="1765496" cy="1093726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5194" dir="1593903" algn="ctr" rotWithShape="0">
                <a:srgbClr val="008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E8BBD72C-C8EC-86E0-D059-846FD60C2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2620" y="2300173"/>
              <a:ext cx="1594027" cy="52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Colimit</a:t>
              </a:r>
            </a:p>
          </p:txBody>
        </p:sp>
      </p:grpSp>
      <p:grpSp>
        <p:nvGrpSpPr>
          <p:cNvPr id="41989" name="Group 27">
            <a:extLst>
              <a:ext uri="{FF2B5EF4-FFF2-40B4-BE49-F238E27FC236}">
                <a16:creationId xmlns:a16="http://schemas.microsoft.com/office/drawing/2014/main" id="{2B1DE411-7E68-FEF5-B038-2A60BB0341ED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3114675"/>
            <a:ext cx="2098675" cy="1563688"/>
            <a:chOff x="7399464" y="384175"/>
            <a:chExt cx="2098549" cy="1563688"/>
          </a:xfrm>
        </p:grpSpPr>
        <p:grpSp>
          <p:nvGrpSpPr>
            <p:cNvPr id="41990" name="Group 24">
              <a:extLst>
                <a:ext uri="{FF2B5EF4-FFF2-40B4-BE49-F238E27FC236}">
                  <a16:creationId xmlns:a16="http://schemas.microsoft.com/office/drawing/2014/main" id="{17217ADA-FF2D-C47D-18EF-EC9BCAB4A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9464" y="384175"/>
              <a:ext cx="2098549" cy="1563688"/>
              <a:chOff x="7399464" y="384175"/>
              <a:chExt cx="2098549" cy="1563688"/>
            </a:xfrm>
          </p:grpSpPr>
          <p:sp>
            <p:nvSpPr>
              <p:cNvPr id="18" name="Text Box 13">
                <a:extLst>
                  <a:ext uri="{FF2B5EF4-FFF2-40B4-BE49-F238E27FC236}">
                    <a16:creationId xmlns:a16="http://schemas.microsoft.com/office/drawing/2014/main" id="{FCA6272A-D223-9125-2583-5A70EDF3FF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2832" y="384175"/>
                <a:ext cx="471459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 b="1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0D9AA9E6-A5BC-A14E-ECB3-A21003E74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5442" y="1319213"/>
                <a:ext cx="482571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 b="1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n</a:t>
                </a:r>
              </a:p>
            </p:txBody>
          </p:sp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43506667-D9E6-F235-DCE5-A07945C29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1720" y="1490663"/>
                <a:ext cx="42701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sz="24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F</a:t>
                </a:r>
                <a:r>
                  <a:rPr lang="en-US" altLang="en-US" sz="2400" b="1" baseline="-250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pitchFamily="2" charset="0"/>
                  </a:rPr>
                  <a:t>i</a:t>
                </a:r>
              </a:p>
            </p:txBody>
          </p:sp>
          <p:sp>
            <p:nvSpPr>
              <p:cNvPr id="41996" name="Line 16">
                <a:extLst>
                  <a:ext uri="{FF2B5EF4-FFF2-40B4-BE49-F238E27FC236}">
                    <a16:creationId xmlns:a16="http://schemas.microsoft.com/office/drawing/2014/main" id="{E2221B3A-84D3-A10A-E165-A4E29B893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470222" y="854075"/>
                <a:ext cx="512177" cy="4429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7" name="Line 17">
                <a:extLst>
                  <a:ext uri="{FF2B5EF4-FFF2-40B4-BE49-F238E27FC236}">
                    <a16:creationId xmlns:a16="http://schemas.microsoft.com/office/drawing/2014/main" id="{D0950E38-0BFE-D6F7-F5C0-53238FFFF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04911" y="1511300"/>
                <a:ext cx="632487" cy="1508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Oval 18">
                <a:extLst>
                  <a:ext uri="{FF2B5EF4-FFF2-40B4-BE49-F238E27FC236}">
                    <a16:creationId xmlns:a16="http://schemas.microsoft.com/office/drawing/2014/main" id="{5384498C-E228-469B-3B03-DF1CA05CC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9464" y="1458913"/>
                <a:ext cx="524208" cy="45402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99" name="Line 21">
                <a:extLst>
                  <a:ext uri="{FF2B5EF4-FFF2-40B4-BE49-F238E27FC236}">
                    <a16:creationId xmlns:a16="http://schemas.microsoft.com/office/drawing/2014/main" id="{1665B186-6400-39F0-A7ED-361C56EED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90532" y="754063"/>
                <a:ext cx="512177" cy="4429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1" name="Rectangle 19">
              <a:extLst>
                <a:ext uri="{FF2B5EF4-FFF2-40B4-BE49-F238E27FC236}">
                  <a16:creationId xmlns:a16="http://schemas.microsoft.com/office/drawing/2014/main" id="{577E4EEB-53CE-0616-F2D1-49FEDB206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5705" y="1558925"/>
              <a:ext cx="142653" cy="23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2" name="Line 20">
              <a:extLst>
                <a:ext uri="{FF2B5EF4-FFF2-40B4-BE49-F238E27FC236}">
                  <a16:creationId xmlns:a16="http://schemas.microsoft.com/office/drawing/2014/main" id="{26AB4E5B-5661-DC38-2C4D-170461A8C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6017" y="1498600"/>
              <a:ext cx="77342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8" grpId="0" build="p" autoUpdateAnimBg="0"/>
      <p:bldP spid="90215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826D788-610C-F6C7-A8CE-85B6BB32F586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5603875"/>
            <a:ext cx="969963" cy="685800"/>
            <a:chOff x="1134" y="3178"/>
            <a:chExt cx="611" cy="432"/>
          </a:xfrm>
        </p:grpSpPr>
        <p:grpSp>
          <p:nvGrpSpPr>
            <p:cNvPr id="43038" name="Group 7">
              <a:extLst>
                <a:ext uri="{FF2B5EF4-FFF2-40B4-BE49-F238E27FC236}">
                  <a16:creationId xmlns:a16="http://schemas.microsoft.com/office/drawing/2014/main" id="{CF170BD7-1B4F-FAD0-FA22-313C1282A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4" y="3178"/>
              <a:ext cx="611" cy="432"/>
              <a:chOff x="954" y="3478"/>
              <a:chExt cx="923" cy="651"/>
            </a:xfrm>
          </p:grpSpPr>
          <p:sp>
            <p:nvSpPr>
              <p:cNvPr id="872456" name="AutoShape 8">
                <a:extLst>
                  <a:ext uri="{FF2B5EF4-FFF2-40B4-BE49-F238E27FC236}">
                    <a16:creationId xmlns:a16="http://schemas.microsoft.com/office/drawing/2014/main" id="{7FF76AD8-D995-8B69-21E8-0EB4FC88D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665"/>
                <a:ext cx="923" cy="46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b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3041" name="Line 9">
                <a:extLst>
                  <a:ext uri="{FF2B5EF4-FFF2-40B4-BE49-F238E27FC236}">
                    <a16:creationId xmlns:a16="http://schemas.microsoft.com/office/drawing/2014/main" id="{8A688CE7-2175-3BB0-8946-861AF8379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3478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b"/>
              <a:lstStyle/>
              <a:p>
                <a:endParaRPr lang="en-US"/>
              </a:p>
            </p:txBody>
          </p:sp>
        </p:grpSp>
        <p:sp>
          <p:nvSpPr>
            <p:cNvPr id="872458" name="Text Box 10">
              <a:extLst>
                <a:ext uri="{FF2B5EF4-FFF2-40B4-BE49-F238E27FC236}">
                  <a16:creationId xmlns:a16="http://schemas.microsoft.com/office/drawing/2014/main" id="{CEF2F94D-0B82-125B-30F6-CD3B5BB46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" y="3366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08F7AE48-DA69-4A18-63DE-C607BBC2FA3E}"/>
              </a:ext>
            </a:extLst>
          </p:cNvPr>
          <p:cNvGrpSpPr>
            <a:grpSpLocks/>
          </p:cNvGrpSpPr>
          <p:nvPr/>
        </p:nvGrpSpPr>
        <p:grpSpPr bwMode="auto">
          <a:xfrm>
            <a:off x="8682038" y="5600700"/>
            <a:ext cx="968375" cy="688975"/>
            <a:chOff x="3403" y="3176"/>
            <a:chExt cx="610" cy="434"/>
          </a:xfrm>
        </p:grpSpPr>
        <p:grpSp>
          <p:nvGrpSpPr>
            <p:cNvPr id="43034" name="Group 12">
              <a:extLst>
                <a:ext uri="{FF2B5EF4-FFF2-40B4-BE49-F238E27FC236}">
                  <a16:creationId xmlns:a16="http://schemas.microsoft.com/office/drawing/2014/main" id="{B39E8937-ACF9-484C-14A6-0D731BE89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3" y="3176"/>
              <a:ext cx="610" cy="434"/>
              <a:chOff x="4378" y="3474"/>
              <a:chExt cx="923" cy="655"/>
            </a:xfrm>
          </p:grpSpPr>
          <p:sp>
            <p:nvSpPr>
              <p:cNvPr id="872461" name="AutoShape 13">
                <a:extLst>
                  <a:ext uri="{FF2B5EF4-FFF2-40B4-BE49-F238E27FC236}">
                    <a16:creationId xmlns:a16="http://schemas.microsoft.com/office/drawing/2014/main" id="{4B89F474-761F-21A2-4194-A4DDB4E8A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3663"/>
                <a:ext cx="923" cy="466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3037" name="Line 14">
                <a:extLst>
                  <a:ext uri="{FF2B5EF4-FFF2-40B4-BE49-F238E27FC236}">
                    <a16:creationId xmlns:a16="http://schemas.microsoft.com/office/drawing/2014/main" id="{33991598-2763-6A2B-9185-83B744AFF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474"/>
                <a:ext cx="0" cy="263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2463" name="Text Box 15">
              <a:extLst>
                <a:ext uri="{FF2B5EF4-FFF2-40B4-BE49-F238E27FC236}">
                  <a16:creationId xmlns:a16="http://schemas.microsoft.com/office/drawing/2014/main" id="{4911A981-1A85-D6C2-83BD-69DC0BE20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36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5E87614E-BA43-B211-CEB5-998196A26FB1}"/>
              </a:ext>
            </a:extLst>
          </p:cNvPr>
          <p:cNvGrpSpPr>
            <a:grpSpLocks/>
          </p:cNvGrpSpPr>
          <p:nvPr/>
        </p:nvGrpSpPr>
        <p:grpSpPr bwMode="auto">
          <a:xfrm>
            <a:off x="5070475" y="4038600"/>
            <a:ext cx="4597400" cy="1520825"/>
            <a:chOff x="944" y="1988"/>
            <a:chExt cx="4374" cy="1447"/>
          </a:xfrm>
        </p:grpSpPr>
        <p:sp>
          <p:nvSpPr>
            <p:cNvPr id="43026" name="Line 17">
              <a:extLst>
                <a:ext uri="{FF2B5EF4-FFF2-40B4-BE49-F238E27FC236}">
                  <a16:creationId xmlns:a16="http://schemas.microsoft.com/office/drawing/2014/main" id="{FAF03284-BD73-FC5B-4349-A061CF741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9" y="1998"/>
              <a:ext cx="1422" cy="117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18">
              <a:extLst>
                <a:ext uri="{FF2B5EF4-FFF2-40B4-BE49-F238E27FC236}">
                  <a16:creationId xmlns:a16="http://schemas.microsoft.com/office/drawing/2014/main" id="{B182351F-E78F-54BD-BFE9-987048BA8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1991"/>
              <a:ext cx="1422" cy="117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19">
              <a:extLst>
                <a:ext uri="{FF2B5EF4-FFF2-40B4-BE49-F238E27FC236}">
                  <a16:creationId xmlns:a16="http://schemas.microsoft.com/office/drawing/2014/main" id="{24FD76D5-821E-B4C4-8E82-A7DBAF958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2005"/>
              <a:ext cx="465" cy="119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Line 20">
              <a:extLst>
                <a:ext uri="{FF2B5EF4-FFF2-40B4-BE49-F238E27FC236}">
                  <a16:creationId xmlns:a16="http://schemas.microsoft.com/office/drawing/2014/main" id="{99AA4842-877E-F5FC-7F72-B628C0B12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988"/>
              <a:ext cx="481" cy="122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469" name="Rectangle 21">
              <a:extLst>
                <a:ext uri="{FF2B5EF4-FFF2-40B4-BE49-F238E27FC236}">
                  <a16:creationId xmlns:a16="http://schemas.microsoft.com/office/drawing/2014/main" id="{C357F60E-ED8F-4F76-92C4-7B59FE16A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3169"/>
              <a:ext cx="958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Onset</a:t>
              </a:r>
            </a:p>
          </p:txBody>
        </p:sp>
        <p:sp>
          <p:nvSpPr>
            <p:cNvPr id="872470" name="Rectangle 22">
              <a:extLst>
                <a:ext uri="{FF2B5EF4-FFF2-40B4-BE49-F238E27FC236}">
                  <a16:creationId xmlns:a16="http://schemas.microsoft.com/office/drawing/2014/main" id="{8229AD4E-1B8C-1C1F-49C9-CC7960F0F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3169"/>
              <a:ext cx="959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Loudness</a:t>
              </a:r>
            </a:p>
          </p:txBody>
        </p:sp>
        <p:sp>
          <p:nvSpPr>
            <p:cNvPr id="872471" name="Rectangle 23">
              <a:extLst>
                <a:ext uri="{FF2B5EF4-FFF2-40B4-BE49-F238E27FC236}">
                  <a16:creationId xmlns:a16="http://schemas.microsoft.com/office/drawing/2014/main" id="{00C5E16E-CECB-7685-A1CB-A47AF9875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3169"/>
              <a:ext cx="958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Duration</a:t>
              </a:r>
            </a:p>
          </p:txBody>
        </p:sp>
        <p:sp>
          <p:nvSpPr>
            <p:cNvPr id="872472" name="Rectangle 24">
              <a:extLst>
                <a:ext uri="{FF2B5EF4-FFF2-40B4-BE49-F238E27FC236}">
                  <a16:creationId xmlns:a16="http://schemas.microsoft.com/office/drawing/2014/main" id="{548DBD62-D163-0C4B-E8DA-A728930F3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3169"/>
              <a:ext cx="956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Pitch</a:t>
              </a:r>
            </a:p>
          </p:txBody>
        </p:sp>
      </p:grpSp>
      <p:sp>
        <p:nvSpPr>
          <p:cNvPr id="872473" name="AutoShape 25">
            <a:extLst>
              <a:ext uri="{FF2B5EF4-FFF2-40B4-BE49-F238E27FC236}">
                <a16:creationId xmlns:a16="http://schemas.microsoft.com/office/drawing/2014/main" id="{782FFA1B-B90F-0CC8-BA45-CE46C1B7E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51238"/>
            <a:ext cx="1544638" cy="471487"/>
          </a:xfrm>
          <a:prstGeom prst="hexagon">
            <a:avLst>
              <a:gd name="adj" fmla="val 75183"/>
              <a:gd name="vf" fmla="val 11547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>
            <a:outerShdw blurRad="63500" dist="64758" dir="4721404" algn="ctr" rotWithShape="0">
              <a:srgbClr val="0066FF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Note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E55160E0-DB72-B30D-A5C7-55189EF17643}"/>
              </a:ext>
            </a:extLst>
          </p:cNvPr>
          <p:cNvGrpSpPr>
            <a:grpSpLocks/>
          </p:cNvGrpSpPr>
          <p:nvPr/>
        </p:nvGrpSpPr>
        <p:grpSpPr bwMode="auto">
          <a:xfrm>
            <a:off x="7480300" y="5599113"/>
            <a:ext cx="969963" cy="690562"/>
            <a:chOff x="2646" y="3175"/>
            <a:chExt cx="611" cy="435"/>
          </a:xfrm>
        </p:grpSpPr>
        <p:sp>
          <p:nvSpPr>
            <p:cNvPr id="872475" name="AutoShape 27">
              <a:extLst>
                <a:ext uri="{FF2B5EF4-FFF2-40B4-BE49-F238E27FC236}">
                  <a16:creationId xmlns:a16="http://schemas.microsoft.com/office/drawing/2014/main" id="{551A5272-520C-8AE3-A7E7-D2A66DD01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3305"/>
              <a:ext cx="611" cy="30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STRG</a:t>
              </a:r>
            </a:p>
          </p:txBody>
        </p:sp>
        <p:sp>
          <p:nvSpPr>
            <p:cNvPr id="43025" name="Line 28">
              <a:extLst>
                <a:ext uri="{FF2B5EF4-FFF2-40B4-BE49-F238E27FC236}">
                  <a16:creationId xmlns:a16="http://schemas.microsoft.com/office/drawing/2014/main" id="{558C1285-61F9-8139-9C71-38D4A2E03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6" y="3175"/>
              <a:ext cx="0" cy="172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573FA7DD-FF4F-528B-EB79-6283AF3DA208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5599113"/>
            <a:ext cx="971550" cy="685800"/>
            <a:chOff x="1885" y="3175"/>
            <a:chExt cx="612" cy="432"/>
          </a:xfrm>
        </p:grpSpPr>
        <p:grpSp>
          <p:nvGrpSpPr>
            <p:cNvPr id="43020" name="Group 30">
              <a:extLst>
                <a:ext uri="{FF2B5EF4-FFF2-40B4-BE49-F238E27FC236}">
                  <a16:creationId xmlns:a16="http://schemas.microsoft.com/office/drawing/2014/main" id="{38D997EB-CC58-4FCB-F6C7-8E456C8BF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5" y="3175"/>
              <a:ext cx="612" cy="432"/>
              <a:chOff x="2088" y="3473"/>
              <a:chExt cx="923" cy="651"/>
            </a:xfrm>
          </p:grpSpPr>
          <p:sp>
            <p:nvSpPr>
              <p:cNvPr id="872479" name="AutoShape 31">
                <a:extLst>
                  <a:ext uri="{FF2B5EF4-FFF2-40B4-BE49-F238E27FC236}">
                    <a16:creationId xmlns:a16="http://schemas.microsoft.com/office/drawing/2014/main" id="{0B98D36E-07D6-F04F-ABE6-E1563252B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660"/>
                <a:ext cx="923" cy="46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3023" name="Line 32">
                <a:extLst>
                  <a:ext uri="{FF2B5EF4-FFF2-40B4-BE49-F238E27FC236}">
                    <a16:creationId xmlns:a16="http://schemas.microsoft.com/office/drawing/2014/main" id="{F95E089A-7211-12CE-83A2-33737D72D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3" y="3473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2481" name="Text Box 33">
              <a:extLst>
                <a:ext uri="{FF2B5EF4-FFF2-40B4-BE49-F238E27FC236}">
                  <a16:creationId xmlns:a16="http://schemas.microsoft.com/office/drawing/2014/main" id="{9836BC8A-E253-DDCB-45A7-49100911B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" y="3363"/>
              <a:ext cx="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Ÿ</a:t>
              </a:r>
            </a:p>
          </p:txBody>
        </p:sp>
      </p:grpSp>
      <p:pic>
        <p:nvPicPr>
          <p:cNvPr id="872499" name="Picture 51" descr="&#10;coprod.jpg  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35880080-89AD-48DA-4E31-39E27A45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72000"/>
          </a:blip>
          <a:srcRect l="18283" t="18483" r="41901" b="42320"/>
          <a:stretch>
            <a:fillRect/>
          </a:stretch>
        </p:blipFill>
        <p:spPr bwMode="auto">
          <a:xfrm>
            <a:off x="1417638" y="173038"/>
            <a:ext cx="2593975" cy="298608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10" name="Group 56">
            <a:extLst>
              <a:ext uri="{FF2B5EF4-FFF2-40B4-BE49-F238E27FC236}">
                <a16:creationId xmlns:a16="http://schemas.microsoft.com/office/drawing/2014/main" id="{B0A81B40-49F6-9641-07F8-29C7F8849EC1}"/>
              </a:ext>
            </a:extLst>
          </p:cNvPr>
          <p:cNvGrpSpPr>
            <a:grpSpLocks/>
          </p:cNvGrpSpPr>
          <p:nvPr/>
        </p:nvGrpSpPr>
        <p:grpSpPr bwMode="auto">
          <a:xfrm>
            <a:off x="3454400" y="465138"/>
            <a:ext cx="3878263" cy="3030537"/>
            <a:chOff x="2176" y="293"/>
            <a:chExt cx="2443" cy="1909"/>
          </a:xfrm>
        </p:grpSpPr>
        <p:sp>
          <p:nvSpPr>
            <p:cNvPr id="43018" name="Oval 53">
              <a:extLst>
                <a:ext uri="{FF2B5EF4-FFF2-40B4-BE49-F238E27FC236}">
                  <a16:creationId xmlns:a16="http://schemas.microsoft.com/office/drawing/2014/main" id="{CE7F2D9C-8C8D-CFEB-86DB-D5FF2B45F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76"/>
              <a:ext cx="208" cy="2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9" name="Freeform 55">
              <a:extLst>
                <a:ext uri="{FF2B5EF4-FFF2-40B4-BE49-F238E27FC236}">
                  <a16:creationId xmlns:a16="http://schemas.microsoft.com/office/drawing/2014/main" id="{8E0D7001-6BA1-8B8E-0E81-45C01CA2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93"/>
              <a:ext cx="2242" cy="1909"/>
            </a:xfrm>
            <a:custGeom>
              <a:avLst/>
              <a:gdLst>
                <a:gd name="T0" fmla="*/ 0 w 2242"/>
                <a:gd name="T1" fmla="*/ 198 h 1909"/>
                <a:gd name="T2" fmla="*/ 846 w 2242"/>
                <a:gd name="T3" fmla="*/ 46 h 1909"/>
                <a:gd name="T4" fmla="*/ 1845 w 2242"/>
                <a:gd name="T5" fmla="*/ 472 h 1909"/>
                <a:gd name="T6" fmla="*/ 2102 w 2242"/>
                <a:gd name="T7" fmla="*/ 1149 h 1909"/>
                <a:gd name="T8" fmla="*/ 2195 w 2242"/>
                <a:gd name="T9" fmla="*/ 1669 h 1909"/>
                <a:gd name="T10" fmla="*/ 2242 w 2242"/>
                <a:gd name="T11" fmla="*/ 1909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2"/>
                <a:gd name="T19" fmla="*/ 0 h 1909"/>
                <a:gd name="T20" fmla="*/ 2242 w 2242"/>
                <a:gd name="T21" fmla="*/ 1909 h 19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2" h="1909">
                  <a:moveTo>
                    <a:pt x="0" y="198"/>
                  </a:moveTo>
                  <a:cubicBezTo>
                    <a:pt x="269" y="99"/>
                    <a:pt x="539" y="0"/>
                    <a:pt x="846" y="46"/>
                  </a:cubicBezTo>
                  <a:cubicBezTo>
                    <a:pt x="1153" y="92"/>
                    <a:pt x="1636" y="288"/>
                    <a:pt x="1845" y="472"/>
                  </a:cubicBezTo>
                  <a:cubicBezTo>
                    <a:pt x="2054" y="656"/>
                    <a:pt x="2044" y="950"/>
                    <a:pt x="2102" y="1149"/>
                  </a:cubicBezTo>
                  <a:cubicBezTo>
                    <a:pt x="2160" y="1348"/>
                    <a:pt x="2172" y="1543"/>
                    <a:pt x="2195" y="1669"/>
                  </a:cubicBezTo>
                  <a:cubicBezTo>
                    <a:pt x="2218" y="1795"/>
                    <a:pt x="2230" y="1852"/>
                    <a:pt x="2242" y="1909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9A33EDC-3822-9BD0-9971-980BC125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0"/>
            <a:ext cx="1670050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rPr>
              <a:t>Note 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7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DEB876-4286-665E-04BE-DA988D25E204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982663"/>
            <a:ext cx="4637088" cy="2609850"/>
            <a:chOff x="2232" y="619"/>
            <a:chExt cx="2921" cy="1644"/>
          </a:xfrm>
        </p:grpSpPr>
        <p:sp>
          <p:nvSpPr>
            <p:cNvPr id="44083" name="Line 3">
              <a:extLst>
                <a:ext uri="{FF2B5EF4-FFF2-40B4-BE49-F238E27FC236}">
                  <a16:creationId xmlns:a16="http://schemas.microsoft.com/office/drawing/2014/main" id="{1ED1976D-4623-A1E2-228C-72051B419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2" y="1129"/>
              <a:ext cx="2128" cy="1125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Line 4">
              <a:extLst>
                <a:ext uri="{FF2B5EF4-FFF2-40B4-BE49-F238E27FC236}">
                  <a16:creationId xmlns:a16="http://schemas.microsoft.com/office/drawing/2014/main" id="{03EE797A-4E95-3086-33D5-8458EAC71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1" y="1110"/>
              <a:ext cx="299" cy="1153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765" name="AutoShape 5">
              <a:extLst>
                <a:ext uri="{FF2B5EF4-FFF2-40B4-BE49-F238E27FC236}">
                  <a16:creationId xmlns:a16="http://schemas.microsoft.com/office/drawing/2014/main" id="{43B6C491-36F1-97E1-0B75-E9F82736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619"/>
              <a:ext cx="1609" cy="510"/>
            </a:xfrm>
            <a:prstGeom prst="diamo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64758" dir="4721404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GeneralNote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C27DFF87-947A-425A-5021-CC63E59861DA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5603875"/>
            <a:ext cx="969963" cy="685800"/>
            <a:chOff x="1134" y="3178"/>
            <a:chExt cx="611" cy="432"/>
          </a:xfrm>
        </p:grpSpPr>
        <p:grpSp>
          <p:nvGrpSpPr>
            <p:cNvPr id="44079" name="Group 7">
              <a:extLst>
                <a:ext uri="{FF2B5EF4-FFF2-40B4-BE49-F238E27FC236}">
                  <a16:creationId xmlns:a16="http://schemas.microsoft.com/office/drawing/2014/main" id="{0E1E9559-A943-445B-6841-0826C56CF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4" y="3178"/>
              <a:ext cx="611" cy="432"/>
              <a:chOff x="954" y="3478"/>
              <a:chExt cx="923" cy="651"/>
            </a:xfrm>
          </p:grpSpPr>
          <p:sp>
            <p:nvSpPr>
              <p:cNvPr id="885768" name="AutoShape 8">
                <a:extLst>
                  <a:ext uri="{FF2B5EF4-FFF2-40B4-BE49-F238E27FC236}">
                    <a16:creationId xmlns:a16="http://schemas.microsoft.com/office/drawing/2014/main" id="{98B3568B-9DCB-145F-3F08-2E34B0BA2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665"/>
                <a:ext cx="923" cy="46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b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4082" name="Line 9">
                <a:extLst>
                  <a:ext uri="{FF2B5EF4-FFF2-40B4-BE49-F238E27FC236}">
                    <a16:creationId xmlns:a16="http://schemas.microsoft.com/office/drawing/2014/main" id="{6E7F474B-7D03-6C88-4A24-C9B104AFA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3478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b"/>
              <a:lstStyle/>
              <a:p>
                <a:endParaRPr lang="en-US"/>
              </a:p>
            </p:txBody>
          </p:sp>
        </p:grpSp>
        <p:sp>
          <p:nvSpPr>
            <p:cNvPr id="885770" name="Text Box 10">
              <a:extLst>
                <a:ext uri="{FF2B5EF4-FFF2-40B4-BE49-F238E27FC236}">
                  <a16:creationId xmlns:a16="http://schemas.microsoft.com/office/drawing/2014/main" id="{7328D262-EA49-41F0-6D97-1904EC151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" y="3366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66E1750E-CC24-6A4F-D1A6-63DF974836B1}"/>
              </a:ext>
            </a:extLst>
          </p:cNvPr>
          <p:cNvGrpSpPr>
            <a:grpSpLocks/>
          </p:cNvGrpSpPr>
          <p:nvPr/>
        </p:nvGrpSpPr>
        <p:grpSpPr bwMode="auto">
          <a:xfrm>
            <a:off x="8682038" y="5600700"/>
            <a:ext cx="968375" cy="688975"/>
            <a:chOff x="3403" y="3176"/>
            <a:chExt cx="610" cy="434"/>
          </a:xfrm>
        </p:grpSpPr>
        <p:grpSp>
          <p:nvGrpSpPr>
            <p:cNvPr id="44075" name="Group 12">
              <a:extLst>
                <a:ext uri="{FF2B5EF4-FFF2-40B4-BE49-F238E27FC236}">
                  <a16:creationId xmlns:a16="http://schemas.microsoft.com/office/drawing/2014/main" id="{385A1F3A-7F0E-802C-C7C5-C7814653A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3" y="3176"/>
              <a:ext cx="610" cy="434"/>
              <a:chOff x="4378" y="3474"/>
              <a:chExt cx="923" cy="655"/>
            </a:xfrm>
          </p:grpSpPr>
          <p:sp>
            <p:nvSpPr>
              <p:cNvPr id="885773" name="AutoShape 13">
                <a:extLst>
                  <a:ext uri="{FF2B5EF4-FFF2-40B4-BE49-F238E27FC236}">
                    <a16:creationId xmlns:a16="http://schemas.microsoft.com/office/drawing/2014/main" id="{06E8278C-0B2F-DDF1-385E-5D029192F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3663"/>
                <a:ext cx="923" cy="466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4078" name="Line 14">
                <a:extLst>
                  <a:ext uri="{FF2B5EF4-FFF2-40B4-BE49-F238E27FC236}">
                    <a16:creationId xmlns:a16="http://schemas.microsoft.com/office/drawing/2014/main" id="{DA9058EB-7654-6097-B163-07B206C80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474"/>
                <a:ext cx="0" cy="263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5775" name="Text Box 15">
              <a:extLst>
                <a:ext uri="{FF2B5EF4-FFF2-40B4-BE49-F238E27FC236}">
                  <a16:creationId xmlns:a16="http://schemas.microsoft.com/office/drawing/2014/main" id="{5DD3E1D2-2104-4D7B-2FAD-F0277AFC6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36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BD0F17A9-2FBC-07F9-1B2F-E736D913D9D7}"/>
              </a:ext>
            </a:extLst>
          </p:cNvPr>
          <p:cNvGrpSpPr>
            <a:grpSpLocks/>
          </p:cNvGrpSpPr>
          <p:nvPr/>
        </p:nvGrpSpPr>
        <p:grpSpPr bwMode="auto">
          <a:xfrm>
            <a:off x="5070475" y="4038600"/>
            <a:ext cx="4597400" cy="1520825"/>
            <a:chOff x="944" y="1988"/>
            <a:chExt cx="4374" cy="1447"/>
          </a:xfrm>
        </p:grpSpPr>
        <p:sp>
          <p:nvSpPr>
            <p:cNvPr id="44067" name="Line 17">
              <a:extLst>
                <a:ext uri="{FF2B5EF4-FFF2-40B4-BE49-F238E27FC236}">
                  <a16:creationId xmlns:a16="http://schemas.microsoft.com/office/drawing/2014/main" id="{91DA4265-6068-C1EE-9E29-99E7A677C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9" y="1998"/>
              <a:ext cx="1422" cy="117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18">
              <a:extLst>
                <a:ext uri="{FF2B5EF4-FFF2-40B4-BE49-F238E27FC236}">
                  <a16:creationId xmlns:a16="http://schemas.microsoft.com/office/drawing/2014/main" id="{5DFA8AFB-14CD-7745-54B0-B24644040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1991"/>
              <a:ext cx="1422" cy="117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19">
              <a:extLst>
                <a:ext uri="{FF2B5EF4-FFF2-40B4-BE49-F238E27FC236}">
                  <a16:creationId xmlns:a16="http://schemas.microsoft.com/office/drawing/2014/main" id="{874E25F2-98CE-C4FB-7B3B-72D5D6624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2005"/>
              <a:ext cx="465" cy="119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20">
              <a:extLst>
                <a:ext uri="{FF2B5EF4-FFF2-40B4-BE49-F238E27FC236}">
                  <a16:creationId xmlns:a16="http://schemas.microsoft.com/office/drawing/2014/main" id="{108C0AAE-FA06-1499-8807-BA2850B88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988"/>
              <a:ext cx="481" cy="122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781" name="Rectangle 21">
              <a:extLst>
                <a:ext uri="{FF2B5EF4-FFF2-40B4-BE49-F238E27FC236}">
                  <a16:creationId xmlns:a16="http://schemas.microsoft.com/office/drawing/2014/main" id="{0321E59C-33D4-22CF-B530-5E5E2176F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3169"/>
              <a:ext cx="958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Onset</a:t>
              </a:r>
            </a:p>
          </p:txBody>
        </p:sp>
        <p:sp>
          <p:nvSpPr>
            <p:cNvPr id="885782" name="Rectangle 22">
              <a:extLst>
                <a:ext uri="{FF2B5EF4-FFF2-40B4-BE49-F238E27FC236}">
                  <a16:creationId xmlns:a16="http://schemas.microsoft.com/office/drawing/2014/main" id="{64E69592-D3E4-F057-00AA-1E32D5AE3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3169"/>
              <a:ext cx="959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Loudness</a:t>
              </a:r>
            </a:p>
          </p:txBody>
        </p:sp>
        <p:sp>
          <p:nvSpPr>
            <p:cNvPr id="885783" name="Rectangle 23">
              <a:extLst>
                <a:ext uri="{FF2B5EF4-FFF2-40B4-BE49-F238E27FC236}">
                  <a16:creationId xmlns:a16="http://schemas.microsoft.com/office/drawing/2014/main" id="{D87E2404-AB78-C4AC-1A24-D5D86BE6B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3169"/>
              <a:ext cx="958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Duration</a:t>
              </a:r>
            </a:p>
          </p:txBody>
        </p:sp>
        <p:sp>
          <p:nvSpPr>
            <p:cNvPr id="885784" name="Rectangle 24">
              <a:extLst>
                <a:ext uri="{FF2B5EF4-FFF2-40B4-BE49-F238E27FC236}">
                  <a16:creationId xmlns:a16="http://schemas.microsoft.com/office/drawing/2014/main" id="{113376AF-4EA2-206C-5ECD-FD13E9C25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3169"/>
              <a:ext cx="956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Pitch</a:t>
              </a:r>
            </a:p>
          </p:txBody>
        </p:sp>
      </p:grpSp>
      <p:sp>
        <p:nvSpPr>
          <p:cNvPr id="885785" name="AutoShape 25">
            <a:extLst>
              <a:ext uri="{FF2B5EF4-FFF2-40B4-BE49-F238E27FC236}">
                <a16:creationId xmlns:a16="http://schemas.microsoft.com/office/drawing/2014/main" id="{0112E222-F90A-FDFF-5F6B-B7148803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51238"/>
            <a:ext cx="1544638" cy="471487"/>
          </a:xfrm>
          <a:prstGeom prst="hexagon">
            <a:avLst>
              <a:gd name="adj" fmla="val 75183"/>
              <a:gd name="vf" fmla="val 11547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>
            <a:outerShdw blurRad="63500" dist="64758" dir="4721404" algn="ctr" rotWithShape="0">
              <a:srgbClr val="0066FF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Note</a:t>
            </a: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B70FEBDF-4623-BB8E-945A-B726B8DF6E5E}"/>
              </a:ext>
            </a:extLst>
          </p:cNvPr>
          <p:cNvGrpSpPr>
            <a:grpSpLocks/>
          </p:cNvGrpSpPr>
          <p:nvPr/>
        </p:nvGrpSpPr>
        <p:grpSpPr bwMode="auto">
          <a:xfrm>
            <a:off x="7480300" y="5599113"/>
            <a:ext cx="969963" cy="690562"/>
            <a:chOff x="2646" y="3175"/>
            <a:chExt cx="611" cy="435"/>
          </a:xfrm>
        </p:grpSpPr>
        <p:sp>
          <p:nvSpPr>
            <p:cNvPr id="885787" name="AutoShape 27">
              <a:extLst>
                <a:ext uri="{FF2B5EF4-FFF2-40B4-BE49-F238E27FC236}">
                  <a16:creationId xmlns:a16="http://schemas.microsoft.com/office/drawing/2014/main" id="{E6CAF0DC-772F-43A7-560B-71D05C881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3305"/>
              <a:ext cx="611" cy="30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STRG</a:t>
              </a:r>
            </a:p>
          </p:txBody>
        </p:sp>
        <p:sp>
          <p:nvSpPr>
            <p:cNvPr id="44066" name="Line 28">
              <a:extLst>
                <a:ext uri="{FF2B5EF4-FFF2-40B4-BE49-F238E27FC236}">
                  <a16:creationId xmlns:a16="http://schemas.microsoft.com/office/drawing/2014/main" id="{BE691AD6-2EBB-E12D-88EA-7F41C0872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6" y="3175"/>
              <a:ext cx="0" cy="172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6E37E9E4-7D1F-6DA5-AEDB-B0E3FB594D1C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5599113"/>
            <a:ext cx="971550" cy="685800"/>
            <a:chOff x="1885" y="3175"/>
            <a:chExt cx="612" cy="432"/>
          </a:xfrm>
        </p:grpSpPr>
        <p:grpSp>
          <p:nvGrpSpPr>
            <p:cNvPr id="44061" name="Group 30">
              <a:extLst>
                <a:ext uri="{FF2B5EF4-FFF2-40B4-BE49-F238E27FC236}">
                  <a16:creationId xmlns:a16="http://schemas.microsoft.com/office/drawing/2014/main" id="{D4892B5A-D468-4EC8-C241-294CDC2A2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5" y="3175"/>
              <a:ext cx="612" cy="432"/>
              <a:chOff x="2088" y="3473"/>
              <a:chExt cx="923" cy="651"/>
            </a:xfrm>
          </p:grpSpPr>
          <p:sp>
            <p:nvSpPr>
              <p:cNvPr id="885791" name="AutoShape 31">
                <a:extLst>
                  <a:ext uri="{FF2B5EF4-FFF2-40B4-BE49-F238E27FC236}">
                    <a16:creationId xmlns:a16="http://schemas.microsoft.com/office/drawing/2014/main" id="{5D6F9CFB-1BE5-7E8A-7B4B-33AB0DEF3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660"/>
                <a:ext cx="923" cy="46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4064" name="Line 32">
                <a:extLst>
                  <a:ext uri="{FF2B5EF4-FFF2-40B4-BE49-F238E27FC236}">
                    <a16:creationId xmlns:a16="http://schemas.microsoft.com/office/drawing/2014/main" id="{C30F3214-2A53-2D9D-3F0C-0D1D41191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3" y="3473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5793" name="Text Box 33">
              <a:extLst>
                <a:ext uri="{FF2B5EF4-FFF2-40B4-BE49-F238E27FC236}">
                  <a16:creationId xmlns:a16="http://schemas.microsoft.com/office/drawing/2014/main" id="{1C5031AC-E982-E363-E92B-A37EB18C0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" y="3363"/>
              <a:ext cx="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Ÿ</a:t>
              </a: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6555883F-FE30-8560-118E-6BE05C34B9D9}"/>
              </a:ext>
            </a:extLst>
          </p:cNvPr>
          <p:cNvGrpSpPr>
            <a:grpSpLocks/>
          </p:cNvGrpSpPr>
          <p:nvPr/>
        </p:nvGrpSpPr>
        <p:grpSpPr bwMode="auto">
          <a:xfrm>
            <a:off x="2441575" y="5599113"/>
            <a:ext cx="969963" cy="685800"/>
            <a:chOff x="1134" y="3178"/>
            <a:chExt cx="611" cy="432"/>
          </a:xfrm>
        </p:grpSpPr>
        <p:grpSp>
          <p:nvGrpSpPr>
            <p:cNvPr id="44057" name="Group 35">
              <a:extLst>
                <a:ext uri="{FF2B5EF4-FFF2-40B4-BE49-F238E27FC236}">
                  <a16:creationId xmlns:a16="http://schemas.microsoft.com/office/drawing/2014/main" id="{63A83AD7-EC45-7224-ED91-BA073D83C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4" y="3178"/>
              <a:ext cx="611" cy="432"/>
              <a:chOff x="954" y="3478"/>
              <a:chExt cx="923" cy="651"/>
            </a:xfrm>
          </p:grpSpPr>
          <p:sp>
            <p:nvSpPr>
              <p:cNvPr id="885796" name="AutoShape 36">
                <a:extLst>
                  <a:ext uri="{FF2B5EF4-FFF2-40B4-BE49-F238E27FC236}">
                    <a16:creationId xmlns:a16="http://schemas.microsoft.com/office/drawing/2014/main" id="{0C5AAA6F-C48F-10A1-3918-558A6142C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665"/>
                <a:ext cx="923" cy="46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b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4060" name="Line 37">
                <a:extLst>
                  <a:ext uri="{FF2B5EF4-FFF2-40B4-BE49-F238E27FC236}">
                    <a16:creationId xmlns:a16="http://schemas.microsoft.com/office/drawing/2014/main" id="{55B47D79-A20D-1446-0726-78AA98997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3478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b"/>
              <a:lstStyle/>
              <a:p>
                <a:endParaRPr lang="en-US"/>
              </a:p>
            </p:txBody>
          </p:sp>
        </p:grpSp>
        <p:sp>
          <p:nvSpPr>
            <p:cNvPr id="885798" name="Text Box 38">
              <a:extLst>
                <a:ext uri="{FF2B5EF4-FFF2-40B4-BE49-F238E27FC236}">
                  <a16:creationId xmlns:a16="http://schemas.microsoft.com/office/drawing/2014/main" id="{AE527939-7C76-593A-7538-1B9908C00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" y="3366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13" name="Group 39">
            <a:extLst>
              <a:ext uri="{FF2B5EF4-FFF2-40B4-BE49-F238E27FC236}">
                <a16:creationId xmlns:a16="http://schemas.microsoft.com/office/drawing/2014/main" id="{8F16F439-AF3D-8645-0584-5B08FF08D1F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597525"/>
            <a:ext cx="966788" cy="688975"/>
            <a:chOff x="3403" y="3176"/>
            <a:chExt cx="610" cy="434"/>
          </a:xfrm>
        </p:grpSpPr>
        <p:grpSp>
          <p:nvGrpSpPr>
            <p:cNvPr id="44053" name="Group 40">
              <a:extLst>
                <a:ext uri="{FF2B5EF4-FFF2-40B4-BE49-F238E27FC236}">
                  <a16:creationId xmlns:a16="http://schemas.microsoft.com/office/drawing/2014/main" id="{AF84F804-11D3-8898-24BE-B8619F134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3" y="3176"/>
              <a:ext cx="610" cy="434"/>
              <a:chOff x="4378" y="3474"/>
              <a:chExt cx="923" cy="655"/>
            </a:xfrm>
          </p:grpSpPr>
          <p:sp>
            <p:nvSpPr>
              <p:cNvPr id="885801" name="AutoShape 41">
                <a:extLst>
                  <a:ext uri="{FF2B5EF4-FFF2-40B4-BE49-F238E27FC236}">
                    <a16:creationId xmlns:a16="http://schemas.microsoft.com/office/drawing/2014/main" id="{96C108AE-BE18-D036-CD92-606A4F517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3663"/>
                <a:ext cx="923" cy="466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4056" name="Line 42">
                <a:extLst>
                  <a:ext uri="{FF2B5EF4-FFF2-40B4-BE49-F238E27FC236}">
                    <a16:creationId xmlns:a16="http://schemas.microsoft.com/office/drawing/2014/main" id="{BFC4BDF3-AD06-87DE-D9E9-31FB1CF27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474"/>
                <a:ext cx="0" cy="263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5803" name="Text Box 43">
              <a:extLst>
                <a:ext uri="{FF2B5EF4-FFF2-40B4-BE49-F238E27FC236}">
                  <a16:creationId xmlns:a16="http://schemas.microsoft.com/office/drawing/2014/main" id="{DC6FCDCA-8B93-6533-D565-5EF2BD592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365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15" name="Group 44">
            <a:extLst>
              <a:ext uri="{FF2B5EF4-FFF2-40B4-BE49-F238E27FC236}">
                <a16:creationId xmlns:a16="http://schemas.microsoft.com/office/drawing/2014/main" id="{A12299E8-C5B5-5420-2078-CE30B8188221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4035425"/>
            <a:ext cx="1006475" cy="1520825"/>
            <a:chOff x="2282" y="2542"/>
            <a:chExt cx="634" cy="958"/>
          </a:xfrm>
        </p:grpSpPr>
        <p:sp>
          <p:nvSpPr>
            <p:cNvPr id="44051" name="Line 45">
              <a:extLst>
                <a:ext uri="{FF2B5EF4-FFF2-40B4-BE49-F238E27FC236}">
                  <a16:creationId xmlns:a16="http://schemas.microsoft.com/office/drawing/2014/main" id="{82DB485E-16A6-161D-9FFF-382A37695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42"/>
              <a:ext cx="318" cy="808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806" name="Rectangle 46">
              <a:extLst>
                <a:ext uri="{FF2B5EF4-FFF2-40B4-BE49-F238E27FC236}">
                  <a16:creationId xmlns:a16="http://schemas.microsoft.com/office/drawing/2014/main" id="{C23D47FF-A891-9562-AEDB-76EEF9647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3324"/>
              <a:ext cx="634" cy="17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Duration</a:t>
              </a:r>
            </a:p>
          </p:txBody>
        </p:sp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CFA6B669-ADBD-2A04-1B6C-2DD04440BC55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4052888"/>
            <a:ext cx="1011237" cy="1503362"/>
            <a:chOff x="1527" y="2553"/>
            <a:chExt cx="637" cy="947"/>
          </a:xfrm>
        </p:grpSpPr>
        <p:sp>
          <p:nvSpPr>
            <p:cNvPr id="44049" name="Line 48">
              <a:extLst>
                <a:ext uri="{FF2B5EF4-FFF2-40B4-BE49-F238E27FC236}">
                  <a16:creationId xmlns:a16="http://schemas.microsoft.com/office/drawing/2014/main" id="{D034F018-BDE9-CDCA-5D52-910B724EB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6" y="2553"/>
              <a:ext cx="308" cy="792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809" name="Rectangle 49">
              <a:extLst>
                <a:ext uri="{FF2B5EF4-FFF2-40B4-BE49-F238E27FC236}">
                  <a16:creationId xmlns:a16="http://schemas.microsoft.com/office/drawing/2014/main" id="{7015A9EC-9FC9-CD84-BE98-D8F3848DB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324"/>
              <a:ext cx="633" cy="17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Onset</a:t>
              </a:r>
            </a:p>
          </p:txBody>
        </p:sp>
      </p:grpSp>
      <p:sp>
        <p:nvSpPr>
          <p:cNvPr id="885810" name="AutoShape 50">
            <a:extLst>
              <a:ext uri="{FF2B5EF4-FFF2-40B4-BE49-F238E27FC236}">
                <a16:creationId xmlns:a16="http://schemas.microsoft.com/office/drawing/2014/main" id="{932A7E05-218B-ED85-672A-BCE6B6926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3548063"/>
            <a:ext cx="1544638" cy="471487"/>
          </a:xfrm>
          <a:prstGeom prst="hexagon">
            <a:avLst>
              <a:gd name="adj" fmla="val 75183"/>
              <a:gd name="vf" fmla="val 11547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>
            <a:outerShdw blurRad="63500" dist="64758" dir="4721404" algn="ctr" rotWithShape="0">
              <a:srgbClr val="0066FF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Pause</a:t>
            </a:r>
          </a:p>
        </p:txBody>
      </p:sp>
      <p:pic>
        <p:nvPicPr>
          <p:cNvPr id="885811" name="Picture 51" descr="&#10;coprod.jpg                                                     00001571Macintosh HD                   B378B6AB:">
            <a:extLst>
              <a:ext uri="{FF2B5EF4-FFF2-40B4-BE49-F238E27FC236}">
                <a16:creationId xmlns:a16="http://schemas.microsoft.com/office/drawing/2014/main" id="{F9F19302-63ED-425A-16FD-EB438EF3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72000"/>
          </a:blip>
          <a:srcRect l="18283" t="18483" r="41901" b="42320"/>
          <a:stretch>
            <a:fillRect/>
          </a:stretch>
        </p:blipFill>
        <p:spPr bwMode="auto">
          <a:xfrm>
            <a:off x="1417638" y="173038"/>
            <a:ext cx="2593975" cy="298608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85812" name="Oval 52">
            <a:extLst>
              <a:ext uri="{FF2B5EF4-FFF2-40B4-BE49-F238E27FC236}">
                <a16:creationId xmlns:a16="http://schemas.microsoft.com/office/drawing/2014/main" id="{6A0A9112-CFB2-A5A0-64B9-9EDEAE4F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057400"/>
            <a:ext cx="609600" cy="723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5813" name="Oval 53">
            <a:extLst>
              <a:ext uri="{FF2B5EF4-FFF2-40B4-BE49-F238E27FC236}">
                <a16:creationId xmlns:a16="http://schemas.microsoft.com/office/drawing/2014/main" id="{D45C45E4-1061-63DB-64F9-ACCB6D34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596900"/>
            <a:ext cx="3302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39A283-FD18-4D6A-1844-230463F93FE4}"/>
              </a:ext>
            </a:extLst>
          </p:cNvPr>
          <p:cNvSpPr txBox="1"/>
          <p:nvPr/>
        </p:nvSpPr>
        <p:spPr>
          <a:xfrm>
            <a:off x="6916738" y="0"/>
            <a:ext cx="2992437" cy="5238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/>
                </a:solidFill>
                <a:effectLst>
                  <a:outerShdw blurRad="50800" dist="38100" dir="2700000" algn="br">
                    <a:srgbClr val="FFFFFF"/>
                  </a:outerShdw>
                </a:effectLst>
                <a:latin typeface="Times"/>
                <a:ea typeface="+mn-ea"/>
                <a:cs typeface="Times"/>
              </a:rPr>
              <a:t> GeneralNote 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8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85" grpId="0" animBg="1" autoUpdateAnimBg="0"/>
      <p:bldP spid="885810" grpId="0" animBg="1" autoUpdateAnimBg="0"/>
      <p:bldP spid="885812" grpId="0" animBg="1"/>
      <p:bldP spid="8858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Text Box 2">
            <a:extLst>
              <a:ext uri="{FF2B5EF4-FFF2-40B4-BE49-F238E27FC236}">
                <a16:creationId xmlns:a16="http://schemas.microsoft.com/office/drawing/2014/main" id="{7314002A-31DF-F450-C8F4-24BE231E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319088"/>
            <a:ext cx="2065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>
                <a:effectLst>
                  <a:outerShdw blurRad="38100" dist="38100" dir="2700000" algn="tl">
                    <a:srgbClr val="FFFFFF">
                      <a:alpha val="43137"/>
                    </a:srgbClr>
                  </a:outerShdw>
                </a:effectLst>
                <a:latin typeface="Times" charset="0"/>
                <a:ea typeface="+mn-ea"/>
              </a:rPr>
              <a:t>  FM-Synthesis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DF72A0FF-008F-0BCB-F360-883455871CF4}"/>
              </a:ext>
            </a:extLst>
          </p:cNvPr>
          <p:cNvGrpSpPr>
            <a:grpSpLocks/>
          </p:cNvGrpSpPr>
          <p:nvPr/>
        </p:nvGrpSpPr>
        <p:grpSpPr bwMode="auto">
          <a:xfrm>
            <a:off x="3181350" y="1058863"/>
            <a:ext cx="2297113" cy="1725612"/>
            <a:chOff x="2003" y="667"/>
            <a:chExt cx="1448" cy="1087"/>
          </a:xfrm>
        </p:grpSpPr>
        <p:sp>
          <p:nvSpPr>
            <p:cNvPr id="45066" name="Freeform 4">
              <a:extLst>
                <a:ext uri="{FF2B5EF4-FFF2-40B4-BE49-F238E27FC236}">
                  <a16:creationId xmlns:a16="http://schemas.microsoft.com/office/drawing/2014/main" id="{B640FA74-3665-6695-9DE1-A8216FE3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997"/>
              <a:ext cx="260" cy="413"/>
            </a:xfrm>
            <a:custGeom>
              <a:avLst/>
              <a:gdLst>
                <a:gd name="T0" fmla="*/ 0 w 140"/>
                <a:gd name="T1" fmla="*/ 175945477 h 240"/>
                <a:gd name="T2" fmla="*/ 0 w 140"/>
                <a:gd name="T3" fmla="*/ 0 h 240"/>
                <a:gd name="T4" fmla="*/ 2147483646 w 140"/>
                <a:gd name="T5" fmla="*/ 0 h 240"/>
                <a:gd name="T6" fmla="*/ 2147483646 w 140"/>
                <a:gd name="T7" fmla="*/ 957522139 h 240"/>
                <a:gd name="T8" fmla="*/ 128363640 w 140"/>
                <a:gd name="T9" fmla="*/ 95752213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40"/>
                <a:gd name="T17" fmla="*/ 140 w 14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40">
                  <a:moveTo>
                    <a:pt x="0" y="44"/>
                  </a:moveTo>
                  <a:lnTo>
                    <a:pt x="0" y="0"/>
                  </a:lnTo>
                  <a:lnTo>
                    <a:pt x="140" y="0"/>
                  </a:lnTo>
                  <a:lnTo>
                    <a:pt x="140" y="240"/>
                  </a:lnTo>
                  <a:lnTo>
                    <a:pt x="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5">
              <a:extLst>
                <a:ext uri="{FF2B5EF4-FFF2-40B4-BE49-F238E27FC236}">
                  <a16:creationId xmlns:a16="http://schemas.microsoft.com/office/drawing/2014/main" id="{AEE42FDF-A1BB-8CF5-4357-31B4637B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080"/>
              <a:ext cx="384" cy="258"/>
            </a:xfrm>
            <a:prstGeom prst="rect">
              <a:avLst/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8" name="Rectangle 6">
              <a:extLst>
                <a:ext uri="{FF2B5EF4-FFF2-40B4-BE49-F238E27FC236}">
                  <a16:creationId xmlns:a16="http://schemas.microsoft.com/office/drawing/2014/main" id="{3A43636F-91D9-D277-9C38-8BDC42612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493"/>
              <a:ext cx="384" cy="258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5069" name="AutoShape 7">
              <a:extLst>
                <a:ext uri="{FF2B5EF4-FFF2-40B4-BE49-F238E27FC236}">
                  <a16:creationId xmlns:a16="http://schemas.microsoft.com/office/drawing/2014/main" id="{AF0D6642-AA0F-3680-A417-E168CD7BC878}"/>
                </a:ext>
              </a:extLst>
            </p:cNvPr>
            <p:cNvCxnSpPr>
              <a:cxnSpLocks noChangeShapeType="1"/>
              <a:stCxn id="45067" idx="2"/>
              <a:endCxn id="45068" idx="0"/>
            </p:cNvCxnSpPr>
            <p:nvPr/>
          </p:nvCxnSpPr>
          <p:spPr bwMode="auto">
            <a:xfrm>
              <a:off x="2196" y="1338"/>
              <a:ext cx="0" cy="1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0" name="Rectangle 8">
              <a:extLst>
                <a:ext uri="{FF2B5EF4-FFF2-40B4-BE49-F238E27FC236}">
                  <a16:creationId xmlns:a16="http://schemas.microsoft.com/office/drawing/2014/main" id="{F28846C3-E058-F11C-4E07-69DE84123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1080"/>
              <a:ext cx="382" cy="25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1" name="Rectangle 9">
              <a:extLst>
                <a:ext uri="{FF2B5EF4-FFF2-40B4-BE49-F238E27FC236}">
                  <a16:creationId xmlns:a16="http://schemas.microsoft.com/office/drawing/2014/main" id="{2D3DE6B3-E4B7-C9D2-BBF5-88B897149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1493"/>
              <a:ext cx="382" cy="2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5072" name="AutoShape 10">
              <a:extLst>
                <a:ext uri="{FF2B5EF4-FFF2-40B4-BE49-F238E27FC236}">
                  <a16:creationId xmlns:a16="http://schemas.microsoft.com/office/drawing/2014/main" id="{B08C54C5-0BD6-EB29-9A9F-BAD451B0418D}"/>
                </a:ext>
              </a:extLst>
            </p:cNvPr>
            <p:cNvCxnSpPr>
              <a:cxnSpLocks noChangeShapeType="1"/>
              <a:stCxn id="45070" idx="2"/>
              <a:endCxn id="45071" idx="0"/>
            </p:cNvCxnSpPr>
            <p:nvPr/>
          </p:nvCxnSpPr>
          <p:spPr bwMode="auto">
            <a:xfrm>
              <a:off x="2727" y="1338"/>
              <a:ext cx="0" cy="1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3" name="Rectangle 11">
              <a:extLst>
                <a:ext uri="{FF2B5EF4-FFF2-40B4-BE49-F238E27FC236}">
                  <a16:creationId xmlns:a16="http://schemas.microsoft.com/office/drawing/2014/main" id="{01A4AACB-7138-D1E8-D2AE-C0726C428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1080"/>
              <a:ext cx="384" cy="25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4" name="Rectangle 12">
              <a:extLst>
                <a:ext uri="{FF2B5EF4-FFF2-40B4-BE49-F238E27FC236}">
                  <a16:creationId xmlns:a16="http://schemas.microsoft.com/office/drawing/2014/main" id="{7B457D5F-E4F5-6CEF-DC8A-EE18003D9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667"/>
              <a:ext cx="384" cy="26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5075" name="AutoShape 13">
              <a:extLst>
                <a:ext uri="{FF2B5EF4-FFF2-40B4-BE49-F238E27FC236}">
                  <a16:creationId xmlns:a16="http://schemas.microsoft.com/office/drawing/2014/main" id="{68247991-962B-59D4-A243-4A6F4BDB5709}"/>
                </a:ext>
              </a:extLst>
            </p:cNvPr>
            <p:cNvCxnSpPr>
              <a:cxnSpLocks noChangeShapeType="1"/>
              <a:stCxn id="45074" idx="2"/>
              <a:endCxn id="45073" idx="0"/>
            </p:cNvCxnSpPr>
            <p:nvPr/>
          </p:nvCxnSpPr>
          <p:spPr bwMode="auto">
            <a:xfrm>
              <a:off x="3259" y="928"/>
              <a:ext cx="0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AutoShape 14">
              <a:extLst>
                <a:ext uri="{FF2B5EF4-FFF2-40B4-BE49-F238E27FC236}">
                  <a16:creationId xmlns:a16="http://schemas.microsoft.com/office/drawing/2014/main" id="{662787E8-42B0-0DE0-009D-CAFA642ABCF4}"/>
                </a:ext>
              </a:extLst>
            </p:cNvPr>
            <p:cNvCxnSpPr>
              <a:cxnSpLocks noChangeShapeType="1"/>
              <a:stCxn id="45068" idx="2"/>
              <a:endCxn id="45071" idx="2"/>
            </p:cNvCxnSpPr>
            <p:nvPr/>
          </p:nvCxnSpPr>
          <p:spPr bwMode="auto">
            <a:xfrm rot="16200000" flipH="1">
              <a:off x="2460" y="1487"/>
              <a:ext cx="3" cy="531"/>
            </a:xfrm>
            <a:prstGeom prst="bentConnector3">
              <a:avLst>
                <a:gd name="adj1" fmla="val 789999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15">
              <a:extLst>
                <a:ext uri="{FF2B5EF4-FFF2-40B4-BE49-F238E27FC236}">
                  <a16:creationId xmlns:a16="http://schemas.microsoft.com/office/drawing/2014/main" id="{0B37DADE-7589-BDB2-8B57-02E7431C57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980" y="1085"/>
              <a:ext cx="11" cy="516"/>
            </a:xfrm>
            <a:prstGeom prst="bentConnector4">
              <a:avLst>
                <a:gd name="adj1" fmla="val -700000"/>
                <a:gd name="adj2" fmla="val 9999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064E0D17-6805-DAD1-E7CE-3FA4E5901056}"/>
              </a:ext>
            </a:extLst>
          </p:cNvPr>
          <p:cNvGrpSpPr>
            <a:grpSpLocks/>
          </p:cNvGrpSpPr>
          <p:nvPr/>
        </p:nvGrpSpPr>
        <p:grpSpPr bwMode="auto">
          <a:xfrm>
            <a:off x="4695825" y="2381250"/>
            <a:ext cx="1827213" cy="1854200"/>
            <a:chOff x="2958" y="1500"/>
            <a:chExt cx="1151" cy="1168"/>
          </a:xfrm>
        </p:grpSpPr>
        <p:sp>
          <p:nvSpPr>
            <p:cNvPr id="45064" name="AutoShape 17">
              <a:extLst>
                <a:ext uri="{FF2B5EF4-FFF2-40B4-BE49-F238E27FC236}">
                  <a16:creationId xmlns:a16="http://schemas.microsoft.com/office/drawing/2014/main" id="{18778EC2-34B6-B835-4BF1-C716368D65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56" y="1702"/>
              <a:ext cx="1072" cy="6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9886 h 21600"/>
                <a:gd name="T20" fmla="*/ 1926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1" y="0"/>
                  </a:moveTo>
                  <a:lnTo>
                    <a:pt x="15402" y="4209"/>
                  </a:lnTo>
                  <a:lnTo>
                    <a:pt x="17739" y="4209"/>
                  </a:lnTo>
                  <a:lnTo>
                    <a:pt x="17739" y="19891"/>
                  </a:lnTo>
                  <a:lnTo>
                    <a:pt x="0" y="19891"/>
                  </a:lnTo>
                  <a:lnTo>
                    <a:pt x="0" y="21600"/>
                  </a:lnTo>
                  <a:lnTo>
                    <a:pt x="19263" y="21600"/>
                  </a:lnTo>
                  <a:lnTo>
                    <a:pt x="19263" y="4209"/>
                  </a:lnTo>
                  <a:lnTo>
                    <a:pt x="21600" y="4209"/>
                  </a:lnTo>
                  <a:lnTo>
                    <a:pt x="1850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tx1">
                    <a:alpha val="4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AutoShape 18">
              <a:extLst>
                <a:ext uri="{FF2B5EF4-FFF2-40B4-BE49-F238E27FC236}">
                  <a16:creationId xmlns:a16="http://schemas.microsoft.com/office/drawing/2014/main" id="{1B90CF40-E40E-4779-A85B-42190D74299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564" y="2122"/>
              <a:ext cx="80" cy="1011"/>
            </a:xfrm>
            <a:prstGeom prst="rightBracket">
              <a:avLst>
                <a:gd name="adj" fmla="val 10531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779515B6-6E3F-7084-B4B8-4EB405513C47}"/>
              </a:ext>
            </a:extLst>
          </p:cNvPr>
          <p:cNvGrpSpPr>
            <a:grpSpLocks/>
          </p:cNvGrpSpPr>
          <p:nvPr/>
        </p:nvGrpSpPr>
        <p:grpSpPr bwMode="auto">
          <a:xfrm>
            <a:off x="5656263" y="1389063"/>
            <a:ext cx="3797300" cy="2846387"/>
            <a:chOff x="3563" y="875"/>
            <a:chExt cx="2392" cy="1793"/>
          </a:xfrm>
        </p:grpSpPr>
        <p:sp>
          <p:nvSpPr>
            <p:cNvPr id="45062" name="AutoShape 20">
              <a:extLst>
                <a:ext uri="{FF2B5EF4-FFF2-40B4-BE49-F238E27FC236}">
                  <a16:creationId xmlns:a16="http://schemas.microsoft.com/office/drawing/2014/main" id="{1B13B2A9-D878-E477-09BC-FC2F7188D29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106" y="1819"/>
              <a:ext cx="80" cy="1618"/>
            </a:xfrm>
            <a:prstGeom prst="rightBracket">
              <a:avLst>
                <a:gd name="adj" fmla="val 16854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3" name="AutoShape 21">
              <a:extLst>
                <a:ext uri="{FF2B5EF4-FFF2-40B4-BE49-F238E27FC236}">
                  <a16:creationId xmlns:a16="http://schemas.microsoft.com/office/drawing/2014/main" id="{C8157AB9-B61C-D1B1-1ECB-0561AE992B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14" y="924"/>
              <a:ext cx="1697" cy="1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20871 h 21600"/>
                <a:gd name="T20" fmla="*/ 1944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18" y="0"/>
                  </a:moveTo>
                  <a:lnTo>
                    <a:pt x="16635" y="2780"/>
                  </a:lnTo>
                  <a:lnTo>
                    <a:pt x="18787" y="2780"/>
                  </a:lnTo>
                  <a:lnTo>
                    <a:pt x="18787" y="20866"/>
                  </a:lnTo>
                  <a:lnTo>
                    <a:pt x="0" y="20866"/>
                  </a:lnTo>
                  <a:lnTo>
                    <a:pt x="0" y="21600"/>
                  </a:lnTo>
                  <a:lnTo>
                    <a:pt x="19448" y="21600"/>
                  </a:lnTo>
                  <a:lnTo>
                    <a:pt x="19448" y="2780"/>
                  </a:lnTo>
                  <a:lnTo>
                    <a:pt x="21600" y="2780"/>
                  </a:lnTo>
                  <a:lnTo>
                    <a:pt x="19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chemeClr val="tx1">
                    <a:alpha val="4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3494" name="Picture 22" descr="FM_Formula.tiff                                                00005A22MaMuTh                         B67A0E6E:">
            <a:extLst>
              <a:ext uri="{FF2B5EF4-FFF2-40B4-BE49-F238E27FC236}">
                <a16:creationId xmlns:a16="http://schemas.microsoft.com/office/drawing/2014/main" id="{59C8C78D-55E3-5C73-7E15-BA73A0D4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6000" contrast="56000"/>
          </a:blip>
          <a:srcRect/>
          <a:stretch>
            <a:fillRect/>
          </a:stretch>
        </p:blipFill>
        <p:spPr bwMode="auto">
          <a:xfrm>
            <a:off x="1463675" y="4227513"/>
            <a:ext cx="8191500" cy="779462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7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99155B3-1B1B-E362-7024-C69A6731D270}"/>
              </a:ext>
            </a:extLst>
          </p:cNvPr>
          <p:cNvGrpSpPr>
            <a:grpSpLocks/>
          </p:cNvGrpSpPr>
          <p:nvPr/>
        </p:nvGrpSpPr>
        <p:grpSpPr bwMode="auto">
          <a:xfrm>
            <a:off x="4086225" y="1468438"/>
            <a:ext cx="3849688" cy="1916112"/>
            <a:chOff x="2574" y="925"/>
            <a:chExt cx="2425" cy="1207"/>
          </a:xfrm>
        </p:grpSpPr>
        <p:sp>
          <p:nvSpPr>
            <p:cNvPr id="46131" name="Line 3">
              <a:extLst>
                <a:ext uri="{FF2B5EF4-FFF2-40B4-BE49-F238E27FC236}">
                  <a16:creationId xmlns:a16="http://schemas.microsoft.com/office/drawing/2014/main" id="{252FBA2A-E83E-A014-490F-53F060ECF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" y="1431"/>
              <a:ext cx="696" cy="701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Line 4">
              <a:extLst>
                <a:ext uri="{FF2B5EF4-FFF2-40B4-BE49-F238E27FC236}">
                  <a16:creationId xmlns:a16="http://schemas.microsoft.com/office/drawing/2014/main" id="{4A6B6063-6C15-4CCB-9E9B-F9759DA8E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4" y="1406"/>
              <a:ext cx="1042" cy="62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01" name="AutoShape 5">
              <a:extLst>
                <a:ext uri="{FF2B5EF4-FFF2-40B4-BE49-F238E27FC236}">
                  <a16:creationId xmlns:a16="http://schemas.microsoft.com/office/drawing/2014/main" id="{FD48A366-609F-5F2A-AEB9-42D9B5663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925"/>
              <a:ext cx="1387" cy="490"/>
            </a:xfrm>
            <a:prstGeom prst="hexagon">
              <a:avLst>
                <a:gd name="adj" fmla="val 64960"/>
                <a:gd name="vf" fmla="val 11547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Node</a:t>
              </a: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0FE4E77F-4FD9-29C2-19B8-CEC4B0CAFB80}"/>
              </a:ext>
            </a:extLst>
          </p:cNvPr>
          <p:cNvGrpSpPr>
            <a:grpSpLocks/>
          </p:cNvGrpSpPr>
          <p:nvPr/>
        </p:nvGrpSpPr>
        <p:grpSpPr bwMode="auto">
          <a:xfrm>
            <a:off x="7180263" y="3900488"/>
            <a:ext cx="2062162" cy="1639887"/>
            <a:chOff x="4523" y="2457"/>
            <a:chExt cx="1299" cy="1033"/>
          </a:xfrm>
        </p:grpSpPr>
        <p:sp>
          <p:nvSpPr>
            <p:cNvPr id="46129" name="Line 7">
              <a:extLst>
                <a:ext uri="{FF2B5EF4-FFF2-40B4-BE49-F238E27FC236}">
                  <a16:creationId xmlns:a16="http://schemas.microsoft.com/office/drawing/2014/main" id="{223549F0-C86B-CA40-DDE0-3BEA517C2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9" y="2457"/>
              <a:ext cx="166" cy="681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04" name="Oval 8">
              <a:extLst>
                <a:ext uri="{FF2B5EF4-FFF2-40B4-BE49-F238E27FC236}">
                  <a16:creationId xmlns:a16="http://schemas.microsoft.com/office/drawing/2014/main" id="{C80D3A48-D28F-369E-A473-A1083950D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3108"/>
              <a:ext cx="1299" cy="38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FM-Object</a:t>
              </a:r>
            </a:p>
          </p:txBody>
        </p:sp>
      </p:grpSp>
      <p:cxnSp>
        <p:nvCxnSpPr>
          <p:cNvPr id="874505" name="AutoShape 9">
            <a:extLst>
              <a:ext uri="{FF2B5EF4-FFF2-40B4-BE49-F238E27FC236}">
                <a16:creationId xmlns:a16="http://schemas.microsoft.com/office/drawing/2014/main" id="{A384438A-0B88-6D20-0984-C0129B3399B5}"/>
              </a:ext>
            </a:extLst>
          </p:cNvPr>
          <p:cNvCxnSpPr>
            <a:cxnSpLocks noChangeShapeType="1"/>
            <a:stCxn id="874504" idx="6"/>
            <a:endCxn id="874534" idx="6"/>
          </p:cNvCxnSpPr>
          <p:nvPr/>
        </p:nvCxnSpPr>
        <p:spPr bwMode="auto">
          <a:xfrm flipH="1" flipV="1">
            <a:off x="7262813" y="647700"/>
            <a:ext cx="1979612" cy="4589463"/>
          </a:xfrm>
          <a:prstGeom prst="bentConnector3">
            <a:avLst>
              <a:gd name="adj1" fmla="val -11546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dist="63500" dir="3187806" algn="ctr" rotWithShape="0">
              <a:srgbClr val="FF7C80">
                <a:alpha val="74998"/>
              </a:srgbClr>
            </a:outerShdw>
          </a:effectLst>
        </p:spPr>
      </p:cxnSp>
      <p:grpSp>
        <p:nvGrpSpPr>
          <p:cNvPr id="4" name="Group 10">
            <a:extLst>
              <a:ext uri="{FF2B5EF4-FFF2-40B4-BE49-F238E27FC236}">
                <a16:creationId xmlns:a16="http://schemas.microsoft.com/office/drawing/2014/main" id="{17135792-E8E7-2B5B-4C50-25C02C0C0B4D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5521325"/>
            <a:ext cx="1462087" cy="1033463"/>
            <a:chOff x="954" y="3478"/>
            <a:chExt cx="923" cy="651"/>
          </a:xfrm>
        </p:grpSpPr>
        <p:grpSp>
          <p:nvGrpSpPr>
            <p:cNvPr id="46125" name="Group 11">
              <a:extLst>
                <a:ext uri="{FF2B5EF4-FFF2-40B4-BE49-F238E27FC236}">
                  <a16:creationId xmlns:a16="http://schemas.microsoft.com/office/drawing/2014/main" id="{AF6A92B3-84E9-A8C6-7AA5-780C855C8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" y="3478"/>
              <a:ext cx="923" cy="651"/>
              <a:chOff x="954" y="3478"/>
              <a:chExt cx="923" cy="651"/>
            </a:xfrm>
          </p:grpSpPr>
          <p:sp>
            <p:nvSpPr>
              <p:cNvPr id="874508" name="AutoShape 12">
                <a:extLst>
                  <a:ext uri="{FF2B5EF4-FFF2-40B4-BE49-F238E27FC236}">
                    <a16:creationId xmlns:a16="http://schemas.microsoft.com/office/drawing/2014/main" id="{6C7C0F4D-5240-EE1B-7BCB-0861E5AC2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665"/>
                <a:ext cx="923" cy="46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6128" name="Line 13">
                <a:extLst>
                  <a:ext uri="{FF2B5EF4-FFF2-40B4-BE49-F238E27FC236}">
                    <a16:creationId xmlns:a16="http://schemas.microsoft.com/office/drawing/2014/main" id="{5DBAAE90-5573-F726-88EB-9CF051B65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3478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4510" name="Text Box 14">
              <a:extLst>
                <a:ext uri="{FF2B5EF4-FFF2-40B4-BE49-F238E27FC236}">
                  <a16:creationId xmlns:a16="http://schemas.microsoft.com/office/drawing/2014/main" id="{7BA15EFE-C60A-43D0-8668-8B6F750A6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3740"/>
              <a:ext cx="3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8B2DDFAE-9A3A-2C82-5B93-E15DB905BE00}"/>
              </a:ext>
            </a:extLst>
          </p:cNvPr>
          <p:cNvGrpSpPr>
            <a:grpSpLocks/>
          </p:cNvGrpSpPr>
          <p:nvPr/>
        </p:nvGrpSpPr>
        <p:grpSpPr bwMode="auto">
          <a:xfrm>
            <a:off x="5233988" y="5514975"/>
            <a:ext cx="1465262" cy="1039813"/>
            <a:chOff x="4378" y="3474"/>
            <a:chExt cx="923" cy="655"/>
          </a:xfrm>
        </p:grpSpPr>
        <p:grpSp>
          <p:nvGrpSpPr>
            <p:cNvPr id="46121" name="Group 16">
              <a:extLst>
                <a:ext uri="{FF2B5EF4-FFF2-40B4-BE49-F238E27FC236}">
                  <a16:creationId xmlns:a16="http://schemas.microsoft.com/office/drawing/2014/main" id="{7DAD1338-B917-D511-02F6-0A2E79ED4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8" y="3474"/>
              <a:ext cx="923" cy="655"/>
              <a:chOff x="4378" y="3474"/>
              <a:chExt cx="923" cy="655"/>
            </a:xfrm>
          </p:grpSpPr>
          <p:sp>
            <p:nvSpPr>
              <p:cNvPr id="874513" name="AutoShape 17">
                <a:extLst>
                  <a:ext uri="{FF2B5EF4-FFF2-40B4-BE49-F238E27FC236}">
                    <a16:creationId xmlns:a16="http://schemas.microsoft.com/office/drawing/2014/main" id="{5ADC3C95-DD44-EF4B-AFF8-2866635F0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3662"/>
                <a:ext cx="923" cy="467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46124" name="Line 18">
                <a:extLst>
                  <a:ext uri="{FF2B5EF4-FFF2-40B4-BE49-F238E27FC236}">
                    <a16:creationId xmlns:a16="http://schemas.microsoft.com/office/drawing/2014/main" id="{D4BA9446-E995-A7B5-DE06-59FE30BBC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474"/>
                <a:ext cx="0" cy="263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4515" name="Text Box 19">
              <a:extLst>
                <a:ext uri="{FF2B5EF4-FFF2-40B4-BE49-F238E27FC236}">
                  <a16:creationId xmlns:a16="http://schemas.microsoft.com/office/drawing/2014/main" id="{2953F1DD-B97B-E4DC-63B5-E9EF283C3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6" y="3738"/>
              <a:ext cx="2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2B078DCC-1AC9-6E1C-5401-CA761EFCFB0A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3783013"/>
            <a:ext cx="5324475" cy="1670050"/>
            <a:chOff x="882" y="2383"/>
            <a:chExt cx="3355" cy="1052"/>
          </a:xfrm>
        </p:grpSpPr>
        <p:sp>
          <p:nvSpPr>
            <p:cNvPr id="46115" name="Line 21">
              <a:extLst>
                <a:ext uri="{FF2B5EF4-FFF2-40B4-BE49-F238E27FC236}">
                  <a16:creationId xmlns:a16="http://schemas.microsoft.com/office/drawing/2014/main" id="{8752ED2F-D4FB-81ED-A8B4-702CE98F0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0" y="2398"/>
              <a:ext cx="944" cy="776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Line 22">
              <a:extLst>
                <a:ext uri="{FF2B5EF4-FFF2-40B4-BE49-F238E27FC236}">
                  <a16:creationId xmlns:a16="http://schemas.microsoft.com/office/drawing/2014/main" id="{BBC904B1-F1EA-99CA-945F-3CD710F84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0" y="2383"/>
              <a:ext cx="974" cy="80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Line 23">
              <a:extLst>
                <a:ext uri="{FF2B5EF4-FFF2-40B4-BE49-F238E27FC236}">
                  <a16:creationId xmlns:a16="http://schemas.microsoft.com/office/drawing/2014/main" id="{AFC3297F-0CEA-1D83-20AC-A2FAF8B8A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413"/>
              <a:ext cx="97" cy="781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20" name="Rectangle 24">
              <a:extLst>
                <a:ext uri="{FF2B5EF4-FFF2-40B4-BE49-F238E27FC236}">
                  <a16:creationId xmlns:a16="http://schemas.microsoft.com/office/drawing/2014/main" id="{333E54EE-D24A-9456-2BFE-8DCB101D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3169"/>
              <a:ext cx="1082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Amplitude</a:t>
              </a:r>
            </a:p>
          </p:txBody>
        </p:sp>
        <p:sp>
          <p:nvSpPr>
            <p:cNvPr id="874521" name="Rectangle 25">
              <a:extLst>
                <a:ext uri="{FF2B5EF4-FFF2-40B4-BE49-F238E27FC236}">
                  <a16:creationId xmlns:a16="http://schemas.microsoft.com/office/drawing/2014/main" id="{E4CABA92-945C-35D0-444A-A8F741CA4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3169"/>
              <a:ext cx="957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Phase</a:t>
              </a:r>
            </a:p>
          </p:txBody>
        </p:sp>
        <p:sp>
          <p:nvSpPr>
            <p:cNvPr id="874522" name="Rectangle 26">
              <a:extLst>
                <a:ext uri="{FF2B5EF4-FFF2-40B4-BE49-F238E27FC236}">
                  <a16:creationId xmlns:a16="http://schemas.microsoft.com/office/drawing/2014/main" id="{6C8F82DA-A96A-A051-2419-DA377ABE4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3169"/>
              <a:ext cx="1006" cy="26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Frequency</a:t>
              </a:r>
            </a:p>
          </p:txBody>
        </p:sp>
      </p:grpSp>
      <p:sp>
        <p:nvSpPr>
          <p:cNvPr id="874523" name="Text Box 27">
            <a:extLst>
              <a:ext uri="{FF2B5EF4-FFF2-40B4-BE49-F238E27FC236}">
                <a16:creationId xmlns:a16="http://schemas.microsoft.com/office/drawing/2014/main" id="{A2CE971E-9B3C-D701-76FF-A8431691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319088"/>
            <a:ext cx="2065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>
                <a:effectLst>
                  <a:outerShdw blurRad="38100" dist="38100" dir="2700000" algn="tl">
                    <a:srgbClr val="FFFFFF">
                      <a:alpha val="43137"/>
                    </a:srgbClr>
                  </a:outerShdw>
                </a:effectLst>
                <a:latin typeface="Times" charset="0"/>
                <a:ea typeface="+mn-ea"/>
              </a:rPr>
              <a:t>  FM-Synthesis</a:t>
            </a: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E45C91EF-DF16-0410-25DB-F350605E5134}"/>
              </a:ext>
            </a:extLst>
          </p:cNvPr>
          <p:cNvGrpSpPr>
            <a:grpSpLocks/>
          </p:cNvGrpSpPr>
          <p:nvPr/>
        </p:nvGrpSpPr>
        <p:grpSpPr bwMode="auto">
          <a:xfrm>
            <a:off x="3476625" y="5538788"/>
            <a:ext cx="1465263" cy="1033462"/>
            <a:chOff x="2089" y="3473"/>
            <a:chExt cx="923" cy="651"/>
          </a:xfrm>
        </p:grpSpPr>
        <p:grpSp>
          <p:nvGrpSpPr>
            <p:cNvPr id="46109" name="Group 29">
              <a:extLst>
                <a:ext uri="{FF2B5EF4-FFF2-40B4-BE49-F238E27FC236}">
                  <a16:creationId xmlns:a16="http://schemas.microsoft.com/office/drawing/2014/main" id="{A11E2A74-0DAA-FDBD-9A33-AEC145512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9" y="3473"/>
              <a:ext cx="923" cy="651"/>
              <a:chOff x="2088" y="3473"/>
              <a:chExt cx="923" cy="651"/>
            </a:xfrm>
          </p:grpSpPr>
          <p:grpSp>
            <p:nvGrpSpPr>
              <p:cNvPr id="46111" name="Group 30">
                <a:extLst>
                  <a:ext uri="{FF2B5EF4-FFF2-40B4-BE49-F238E27FC236}">
                    <a16:creationId xmlns:a16="http://schemas.microsoft.com/office/drawing/2014/main" id="{3C0A2E06-284A-E2ED-6D01-FF58890C9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8" y="3473"/>
                <a:ext cx="923" cy="651"/>
                <a:chOff x="2088" y="3473"/>
                <a:chExt cx="923" cy="651"/>
              </a:xfrm>
            </p:grpSpPr>
            <p:sp>
              <p:nvSpPr>
                <p:cNvPr id="874527" name="AutoShape 31">
                  <a:extLst>
                    <a:ext uri="{FF2B5EF4-FFF2-40B4-BE49-F238E27FC236}">
                      <a16:creationId xmlns:a16="http://schemas.microsoft.com/office/drawing/2014/main" id="{4F2FDEA5-67B8-C95B-7D0A-0D29EA65D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8" y="3660"/>
                  <a:ext cx="923" cy="464"/>
                </a:xfrm>
                <a:prstGeom prst="can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CH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46114" name="Line 32">
                  <a:extLst>
                    <a:ext uri="{FF2B5EF4-FFF2-40B4-BE49-F238E27FC236}">
                      <a16:creationId xmlns:a16="http://schemas.microsoft.com/office/drawing/2014/main" id="{E1C6B404-4601-EBEC-AF21-E9D131F53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3" y="3473"/>
                  <a:ext cx="0" cy="262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4529" name="Text Box 33">
                <a:extLst>
                  <a:ext uri="{FF2B5EF4-FFF2-40B4-BE49-F238E27FC236}">
                    <a16:creationId xmlns:a16="http://schemas.microsoft.com/office/drawing/2014/main" id="{A8E62A6F-BEC0-CD3D-37E6-1BFCF7363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6" y="3735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charset="0"/>
                  <a:ea typeface="+mn-ea"/>
                </a:endParaRPr>
              </a:p>
            </p:txBody>
          </p:sp>
        </p:grpSp>
        <p:sp>
          <p:nvSpPr>
            <p:cNvPr id="874530" name="Text Box 34">
              <a:extLst>
                <a:ext uri="{FF2B5EF4-FFF2-40B4-BE49-F238E27FC236}">
                  <a16:creationId xmlns:a16="http://schemas.microsoft.com/office/drawing/2014/main" id="{80907D9C-4ED4-0835-9E24-A7FB6716C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3718"/>
              <a:ext cx="2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</p:grpSp>
      <p:sp>
        <p:nvSpPr>
          <p:cNvPr id="874531" name="AutoShape 35">
            <a:extLst>
              <a:ext uri="{FF2B5EF4-FFF2-40B4-BE49-F238E27FC236}">
                <a16:creationId xmlns:a16="http://schemas.microsoft.com/office/drawing/2014/main" id="{92055BB3-9B06-ADCA-C76E-24D2A5E5D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3194050"/>
            <a:ext cx="2332038" cy="712788"/>
          </a:xfrm>
          <a:prstGeom prst="hexagon">
            <a:avLst>
              <a:gd name="adj" fmla="val 75083"/>
              <a:gd name="vf" fmla="val 11547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>
            <a:outerShdw blurRad="63500" dist="64758" dir="4721404" algn="ctr" rotWithShape="0">
              <a:srgbClr val="0066FF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Support</a:t>
            </a:r>
          </a:p>
        </p:txBody>
      </p:sp>
      <p:sp>
        <p:nvSpPr>
          <p:cNvPr id="874532" name="AutoShape 36">
            <a:extLst>
              <a:ext uri="{FF2B5EF4-FFF2-40B4-BE49-F238E27FC236}">
                <a16:creationId xmlns:a16="http://schemas.microsoft.com/office/drawing/2014/main" id="{B22E7E4A-78FF-B13A-05FB-28FCD21D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3336925"/>
            <a:ext cx="1677988" cy="6064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blurRad="63500" dist="68978" dir="4020649" algn="ctr" rotWithShape="0">
              <a:srgbClr val="FF0066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Modulator</a:t>
            </a: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44B1BB7B-0687-87C0-F8C6-720551CE0498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344488"/>
            <a:ext cx="2065338" cy="1133475"/>
            <a:chOff x="3274" y="217"/>
            <a:chExt cx="1300" cy="714"/>
          </a:xfrm>
        </p:grpSpPr>
        <p:sp>
          <p:nvSpPr>
            <p:cNvPr id="874534" name="Oval 38">
              <a:extLst>
                <a:ext uri="{FF2B5EF4-FFF2-40B4-BE49-F238E27FC236}">
                  <a16:creationId xmlns:a16="http://schemas.microsoft.com/office/drawing/2014/main" id="{48D0B5ED-E761-47DF-9F6E-8A46DC579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217"/>
              <a:ext cx="1300" cy="38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FM-Object</a:t>
              </a:r>
            </a:p>
          </p:txBody>
        </p:sp>
        <p:sp>
          <p:nvSpPr>
            <p:cNvPr id="46108" name="Line 39">
              <a:extLst>
                <a:ext uri="{FF2B5EF4-FFF2-40B4-BE49-F238E27FC236}">
                  <a16:creationId xmlns:a16="http://schemas.microsoft.com/office/drawing/2014/main" id="{6943F862-24A8-2A5D-25EB-D7D43AFCD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7" y="637"/>
              <a:ext cx="0" cy="294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0">
            <a:extLst>
              <a:ext uri="{FF2B5EF4-FFF2-40B4-BE49-F238E27FC236}">
                <a16:creationId xmlns:a16="http://schemas.microsoft.com/office/drawing/2014/main" id="{5E215901-85C4-B962-44F2-FC9E37501782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892175"/>
            <a:ext cx="1330325" cy="998538"/>
            <a:chOff x="1337" y="562"/>
            <a:chExt cx="838" cy="629"/>
          </a:xfrm>
        </p:grpSpPr>
        <p:sp>
          <p:nvSpPr>
            <p:cNvPr id="46095" name="Freeform 41">
              <a:extLst>
                <a:ext uri="{FF2B5EF4-FFF2-40B4-BE49-F238E27FC236}">
                  <a16:creationId xmlns:a16="http://schemas.microsoft.com/office/drawing/2014/main" id="{77B7591B-CD54-7E57-250F-FBE78EC68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753"/>
              <a:ext cx="150" cy="239"/>
            </a:xfrm>
            <a:custGeom>
              <a:avLst/>
              <a:gdLst>
                <a:gd name="T0" fmla="*/ 0 w 140"/>
                <a:gd name="T1" fmla="*/ 44 h 240"/>
                <a:gd name="T2" fmla="*/ 0 w 140"/>
                <a:gd name="T3" fmla="*/ 0 h 240"/>
                <a:gd name="T4" fmla="*/ 966 w 140"/>
                <a:gd name="T5" fmla="*/ 0 h 240"/>
                <a:gd name="T6" fmla="*/ 966 w 140"/>
                <a:gd name="T7" fmla="*/ 212 h 240"/>
                <a:gd name="T8" fmla="*/ 4 w 140"/>
                <a:gd name="T9" fmla="*/ 21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40"/>
                <a:gd name="T17" fmla="*/ 140 w 14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40">
                  <a:moveTo>
                    <a:pt x="0" y="44"/>
                  </a:moveTo>
                  <a:lnTo>
                    <a:pt x="0" y="0"/>
                  </a:lnTo>
                  <a:lnTo>
                    <a:pt x="140" y="0"/>
                  </a:lnTo>
                  <a:lnTo>
                    <a:pt x="140" y="240"/>
                  </a:lnTo>
                  <a:lnTo>
                    <a:pt x="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Rectangle 42">
              <a:extLst>
                <a:ext uri="{FF2B5EF4-FFF2-40B4-BE49-F238E27FC236}">
                  <a16:creationId xmlns:a16="http://schemas.microsoft.com/office/drawing/2014/main" id="{62DD4563-844E-0CA2-4C0B-97305F0AA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801"/>
              <a:ext cx="222" cy="1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7" name="Rectangle 43">
              <a:extLst>
                <a:ext uri="{FF2B5EF4-FFF2-40B4-BE49-F238E27FC236}">
                  <a16:creationId xmlns:a16="http://schemas.microsoft.com/office/drawing/2014/main" id="{D631C8CA-B8EB-47AE-E032-89D78230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1040"/>
              <a:ext cx="222" cy="1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6098" name="AutoShape 44">
              <a:extLst>
                <a:ext uri="{FF2B5EF4-FFF2-40B4-BE49-F238E27FC236}">
                  <a16:creationId xmlns:a16="http://schemas.microsoft.com/office/drawing/2014/main" id="{252B3CF3-3F4C-ED3A-6781-FE590B6045BC}"/>
                </a:ext>
              </a:extLst>
            </p:cNvPr>
            <p:cNvCxnSpPr>
              <a:cxnSpLocks noChangeShapeType="1"/>
              <a:stCxn id="46096" idx="2"/>
              <a:endCxn id="46097" idx="0"/>
            </p:cNvCxnSpPr>
            <p:nvPr/>
          </p:nvCxnSpPr>
          <p:spPr bwMode="auto">
            <a:xfrm>
              <a:off x="1449" y="950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9" name="Rectangle 45">
              <a:extLst>
                <a:ext uri="{FF2B5EF4-FFF2-40B4-BE49-F238E27FC236}">
                  <a16:creationId xmlns:a16="http://schemas.microsoft.com/office/drawing/2014/main" id="{1315F8F3-4839-F06F-8DCF-F34AE42A5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801"/>
              <a:ext cx="222" cy="1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0" name="Rectangle 46">
              <a:extLst>
                <a:ext uri="{FF2B5EF4-FFF2-40B4-BE49-F238E27FC236}">
                  <a16:creationId xmlns:a16="http://schemas.microsoft.com/office/drawing/2014/main" id="{B8BF6AA3-9F68-7826-3D3A-A3FA795C9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1040"/>
              <a:ext cx="222" cy="1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6101" name="AutoShape 47">
              <a:extLst>
                <a:ext uri="{FF2B5EF4-FFF2-40B4-BE49-F238E27FC236}">
                  <a16:creationId xmlns:a16="http://schemas.microsoft.com/office/drawing/2014/main" id="{29BB246C-3D43-DC7D-44CE-6448C359D91E}"/>
                </a:ext>
              </a:extLst>
            </p:cNvPr>
            <p:cNvCxnSpPr>
              <a:cxnSpLocks noChangeShapeType="1"/>
              <a:stCxn id="46099" idx="2"/>
              <a:endCxn id="46100" idx="0"/>
            </p:cNvCxnSpPr>
            <p:nvPr/>
          </p:nvCxnSpPr>
          <p:spPr bwMode="auto">
            <a:xfrm>
              <a:off x="1756" y="950"/>
              <a:ext cx="0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2" name="Rectangle 48">
              <a:extLst>
                <a:ext uri="{FF2B5EF4-FFF2-40B4-BE49-F238E27FC236}">
                  <a16:creationId xmlns:a16="http://schemas.microsoft.com/office/drawing/2014/main" id="{DA725E7E-CCB9-7FC3-0600-89EBDBA5B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801"/>
              <a:ext cx="222" cy="1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Rectangle 49">
              <a:extLst>
                <a:ext uri="{FF2B5EF4-FFF2-40B4-BE49-F238E27FC236}">
                  <a16:creationId xmlns:a16="http://schemas.microsoft.com/office/drawing/2014/main" id="{19A1FE85-11CE-FAC6-8400-24C701ACF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562"/>
              <a:ext cx="222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6104" name="AutoShape 50">
              <a:extLst>
                <a:ext uri="{FF2B5EF4-FFF2-40B4-BE49-F238E27FC236}">
                  <a16:creationId xmlns:a16="http://schemas.microsoft.com/office/drawing/2014/main" id="{9AF8FF94-800A-C52A-43CF-D3A98F66C5AC}"/>
                </a:ext>
              </a:extLst>
            </p:cNvPr>
            <p:cNvCxnSpPr>
              <a:cxnSpLocks noChangeShapeType="1"/>
              <a:stCxn id="46103" idx="2"/>
              <a:endCxn id="46102" idx="0"/>
            </p:cNvCxnSpPr>
            <p:nvPr/>
          </p:nvCxnSpPr>
          <p:spPr bwMode="auto">
            <a:xfrm>
              <a:off x="2064" y="713"/>
              <a:ext cx="0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5" name="AutoShape 51">
              <a:extLst>
                <a:ext uri="{FF2B5EF4-FFF2-40B4-BE49-F238E27FC236}">
                  <a16:creationId xmlns:a16="http://schemas.microsoft.com/office/drawing/2014/main" id="{B1FC9FAB-B526-65ED-BBFD-00D0DF4915E3}"/>
                </a:ext>
              </a:extLst>
            </p:cNvPr>
            <p:cNvCxnSpPr>
              <a:cxnSpLocks noChangeShapeType="1"/>
              <a:stCxn id="46097" idx="2"/>
              <a:endCxn id="46100" idx="2"/>
            </p:cNvCxnSpPr>
            <p:nvPr/>
          </p:nvCxnSpPr>
          <p:spPr bwMode="auto">
            <a:xfrm rot="16200000" flipH="1">
              <a:off x="1602" y="1036"/>
              <a:ext cx="2" cy="307"/>
            </a:xfrm>
            <a:prstGeom prst="bentConnector3">
              <a:avLst>
                <a:gd name="adj1" fmla="val 789999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AutoShape 52">
              <a:extLst>
                <a:ext uri="{FF2B5EF4-FFF2-40B4-BE49-F238E27FC236}">
                  <a16:creationId xmlns:a16="http://schemas.microsoft.com/office/drawing/2014/main" id="{CF425B1B-2927-C7AE-5A03-F7A7509316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903" y="803"/>
              <a:ext cx="6" cy="299"/>
            </a:xfrm>
            <a:prstGeom prst="bentConnector4">
              <a:avLst>
                <a:gd name="adj1" fmla="val -700000"/>
                <a:gd name="adj2" fmla="val 9999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74550" name="Picture 54" descr="FM_Formula.tiff                                                00005A22MaMuTh                         B67A0E6E:">
            <a:extLst>
              <a:ext uri="{FF2B5EF4-FFF2-40B4-BE49-F238E27FC236}">
                <a16:creationId xmlns:a16="http://schemas.microsoft.com/office/drawing/2014/main" id="{CD07B981-B014-31FD-A23D-3AE7DFB9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6000" contrast="56000"/>
          </a:blip>
          <a:srcRect l="41066" t="22607" r="37790" b="26273"/>
          <a:stretch>
            <a:fillRect/>
          </a:stretch>
        </p:blipFill>
        <p:spPr bwMode="auto">
          <a:xfrm>
            <a:off x="1147763" y="2836863"/>
            <a:ext cx="1731962" cy="398462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74551" name="Picture 55" descr="FM_Formula.tiff                                                00005A22MaMuTh                         B67A0E6E:">
            <a:extLst>
              <a:ext uri="{FF2B5EF4-FFF2-40B4-BE49-F238E27FC236}">
                <a16:creationId xmlns:a16="http://schemas.microsoft.com/office/drawing/2014/main" id="{7A0AA27F-F9D2-FC8A-7E08-84F651FE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6000" contrast="56000"/>
          </a:blip>
          <a:srcRect l="77153" t="22607" r="2400" b="23830"/>
          <a:stretch>
            <a:fillRect/>
          </a:stretch>
        </p:blipFill>
        <p:spPr bwMode="auto">
          <a:xfrm>
            <a:off x="7408863" y="2803525"/>
            <a:ext cx="1674812" cy="417513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7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23" grpId="0" build="p" autoUpdateAnimBg="0"/>
      <p:bldP spid="874531" grpId="0" animBg="1" autoUpdateAnimBg="0"/>
      <p:bldP spid="87453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56">
            <a:extLst>
              <a:ext uri="{FF2B5EF4-FFF2-40B4-BE49-F238E27FC236}">
                <a16:creationId xmlns:a16="http://schemas.microsoft.com/office/drawing/2014/main" id="{1BFEC200-E2F5-93EF-1862-039F9C8C6DA9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319088"/>
            <a:ext cx="8094662" cy="6253162"/>
            <a:chOff x="1147763" y="319088"/>
            <a:chExt cx="8094662" cy="6253162"/>
          </a:xfrm>
        </p:grpSpPr>
        <p:pic>
          <p:nvPicPr>
            <p:cNvPr id="874550" name="Picture 54" descr="FM_Formula.tiff                                                00005A22MaMuTh                         B67A0E6E:">
              <a:extLst>
                <a:ext uri="{FF2B5EF4-FFF2-40B4-BE49-F238E27FC236}">
                  <a16:creationId xmlns:a16="http://schemas.microsoft.com/office/drawing/2014/main" id="{27B46EC0-DDE6-067D-3499-E81FC261B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46000" contrast="56000"/>
            </a:blip>
            <a:srcRect l="41066" t="22607" r="37790" b="26273"/>
            <a:stretch>
              <a:fillRect/>
            </a:stretch>
          </p:blipFill>
          <p:spPr bwMode="auto">
            <a:xfrm>
              <a:off x="1147763" y="2836863"/>
              <a:ext cx="1731962" cy="398462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56" name="Picture 55" descr="FM_Formula.tiff                                                00005A22MaMuTh                         B67A0E6E:">
              <a:extLst>
                <a:ext uri="{FF2B5EF4-FFF2-40B4-BE49-F238E27FC236}">
                  <a16:creationId xmlns:a16="http://schemas.microsoft.com/office/drawing/2014/main" id="{F1F1BF53-4588-4220-0765-AA9418BC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46000" contrast="56000"/>
            </a:blip>
            <a:srcRect l="77153" t="22607" r="2400" b="23830"/>
            <a:stretch>
              <a:fillRect/>
            </a:stretch>
          </p:blipFill>
          <p:spPr bwMode="auto">
            <a:xfrm>
              <a:off x="7408863" y="2803525"/>
              <a:ext cx="1674812" cy="417513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grpSp>
          <p:nvGrpSpPr>
            <p:cNvPr id="47108" name="Group 2">
              <a:extLst>
                <a:ext uri="{FF2B5EF4-FFF2-40B4-BE49-F238E27FC236}">
                  <a16:creationId xmlns:a16="http://schemas.microsoft.com/office/drawing/2014/main" id="{F20AAC25-6227-2DBB-C9F4-587F8D543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6225" y="1468438"/>
              <a:ext cx="3849688" cy="1916112"/>
              <a:chOff x="2574" y="925"/>
              <a:chExt cx="2425" cy="1207"/>
            </a:xfrm>
          </p:grpSpPr>
          <p:sp>
            <p:nvSpPr>
              <p:cNvPr id="47153" name="Line 3">
                <a:extLst>
                  <a:ext uri="{FF2B5EF4-FFF2-40B4-BE49-F238E27FC236}">
                    <a16:creationId xmlns:a16="http://schemas.microsoft.com/office/drawing/2014/main" id="{F3172D24-7C63-F333-E4E4-0C100FE28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3" y="1431"/>
                <a:ext cx="696" cy="701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4" name="Line 4">
                <a:extLst>
                  <a:ext uri="{FF2B5EF4-FFF2-40B4-BE49-F238E27FC236}">
                    <a16:creationId xmlns:a16="http://schemas.microsoft.com/office/drawing/2014/main" id="{60083D8C-BB33-38E6-7CAD-D7E38DBB1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4" y="1406"/>
                <a:ext cx="1042" cy="62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4501" name="AutoShape 5">
                <a:extLst>
                  <a:ext uri="{FF2B5EF4-FFF2-40B4-BE49-F238E27FC236}">
                    <a16:creationId xmlns:a16="http://schemas.microsoft.com/office/drawing/2014/main" id="{EAA879CD-B590-F3E4-D676-30ADE5291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925"/>
                <a:ext cx="1387" cy="490"/>
              </a:xfrm>
              <a:prstGeom prst="hexagon">
                <a:avLst>
                  <a:gd name="adj" fmla="val 64960"/>
                  <a:gd name="vf" fmla="val 11547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68978" dir="4020649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Node</a:t>
                </a:r>
              </a:p>
            </p:txBody>
          </p:sp>
        </p:grpSp>
        <p:sp>
          <p:nvSpPr>
            <p:cNvPr id="874504" name="Oval 8">
              <a:extLst>
                <a:ext uri="{FF2B5EF4-FFF2-40B4-BE49-F238E27FC236}">
                  <a16:creationId xmlns:a16="http://schemas.microsoft.com/office/drawing/2014/main" id="{1797BC07-B72B-617D-2DC4-D9DB75EF5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3319463"/>
              <a:ext cx="2062162" cy="606425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FM-Object</a:t>
              </a:r>
            </a:p>
          </p:txBody>
        </p:sp>
        <p:cxnSp>
          <p:nvCxnSpPr>
            <p:cNvPr id="874505" name="AutoShape 9">
              <a:extLst>
                <a:ext uri="{FF2B5EF4-FFF2-40B4-BE49-F238E27FC236}">
                  <a16:creationId xmlns:a16="http://schemas.microsoft.com/office/drawing/2014/main" id="{F5687D29-3727-C060-841E-440C141A9399}"/>
                </a:ext>
              </a:extLst>
            </p:cNvPr>
            <p:cNvCxnSpPr>
              <a:cxnSpLocks noChangeShapeType="1"/>
              <a:stCxn id="874504" idx="6"/>
              <a:endCxn id="874534" idx="6"/>
            </p:cNvCxnSpPr>
            <p:nvPr/>
          </p:nvCxnSpPr>
          <p:spPr bwMode="auto">
            <a:xfrm flipH="1" flipV="1">
              <a:off x="7262813" y="647700"/>
              <a:ext cx="1979612" cy="2974975"/>
            </a:xfrm>
            <a:prstGeom prst="bentConnector3">
              <a:avLst>
                <a:gd name="adj1" fmla="val -11548"/>
              </a:avLst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63500" dist="63500" dir="3187806" algn="ctr" rotWithShape="0">
                <a:srgbClr val="FF7C80">
                  <a:alpha val="74998"/>
                </a:srgbClr>
              </a:outerShdw>
            </a:effectLst>
          </p:spPr>
        </p:cxnSp>
        <p:grpSp>
          <p:nvGrpSpPr>
            <p:cNvPr id="47111" name="Group 10">
              <a:extLst>
                <a:ext uri="{FF2B5EF4-FFF2-40B4-BE49-F238E27FC236}">
                  <a16:creationId xmlns:a16="http://schemas.microsoft.com/office/drawing/2014/main" id="{B34329ED-6E12-4960-DC1C-F24BB2EF7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0988" y="5521325"/>
              <a:ext cx="1462087" cy="1033463"/>
              <a:chOff x="954" y="3478"/>
              <a:chExt cx="923" cy="651"/>
            </a:xfrm>
          </p:grpSpPr>
          <p:grpSp>
            <p:nvGrpSpPr>
              <p:cNvPr id="47149" name="Group 11">
                <a:extLst>
                  <a:ext uri="{FF2B5EF4-FFF2-40B4-BE49-F238E27FC236}">
                    <a16:creationId xmlns:a16="http://schemas.microsoft.com/office/drawing/2014/main" id="{1B7BF6B7-3BCA-A550-ADCF-145DB43B95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3478"/>
                <a:ext cx="923" cy="651"/>
                <a:chOff x="954" y="3478"/>
                <a:chExt cx="923" cy="651"/>
              </a:xfrm>
            </p:grpSpPr>
            <p:sp>
              <p:nvSpPr>
                <p:cNvPr id="874508" name="AutoShape 12">
                  <a:extLst>
                    <a:ext uri="{FF2B5EF4-FFF2-40B4-BE49-F238E27FC236}">
                      <a16:creationId xmlns:a16="http://schemas.microsoft.com/office/drawing/2014/main" id="{8E8D2E0B-42CB-9DF6-6A20-9240CBFC6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4" y="3665"/>
                  <a:ext cx="923" cy="464"/>
                </a:xfrm>
                <a:prstGeom prst="can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CH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47152" name="Line 13">
                  <a:extLst>
                    <a:ext uri="{FF2B5EF4-FFF2-40B4-BE49-F238E27FC236}">
                      <a16:creationId xmlns:a16="http://schemas.microsoft.com/office/drawing/2014/main" id="{51EE5DEF-9A40-DCE8-D4D9-4A622234C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9" y="3478"/>
                  <a:ext cx="0" cy="262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4510" name="Text Box 14">
                <a:extLst>
                  <a:ext uri="{FF2B5EF4-FFF2-40B4-BE49-F238E27FC236}">
                    <a16:creationId xmlns:a16="http://schemas.microsoft.com/office/drawing/2014/main" id="{75D7D1A2-EAC3-4AF1-6239-BC4A5BDAD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2" y="3740"/>
                <a:ext cx="30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</p:grpSp>
        <p:grpSp>
          <p:nvGrpSpPr>
            <p:cNvPr id="47112" name="Group 15">
              <a:extLst>
                <a:ext uri="{FF2B5EF4-FFF2-40B4-BE49-F238E27FC236}">
                  <a16:creationId xmlns:a16="http://schemas.microsoft.com/office/drawing/2014/main" id="{80D7F66D-9E41-FD71-A408-87DCAE106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3988" y="5514975"/>
              <a:ext cx="1465262" cy="1039813"/>
              <a:chOff x="4378" y="3474"/>
              <a:chExt cx="923" cy="655"/>
            </a:xfrm>
          </p:grpSpPr>
          <p:grpSp>
            <p:nvGrpSpPr>
              <p:cNvPr id="47145" name="Group 16">
                <a:extLst>
                  <a:ext uri="{FF2B5EF4-FFF2-40B4-BE49-F238E27FC236}">
                    <a16:creationId xmlns:a16="http://schemas.microsoft.com/office/drawing/2014/main" id="{EA85561C-733E-907D-28C5-B597A6F535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8" y="3474"/>
                <a:ext cx="923" cy="655"/>
                <a:chOff x="4378" y="3474"/>
                <a:chExt cx="923" cy="655"/>
              </a:xfrm>
            </p:grpSpPr>
            <p:sp>
              <p:nvSpPr>
                <p:cNvPr id="874513" name="AutoShape 17">
                  <a:extLst>
                    <a:ext uri="{FF2B5EF4-FFF2-40B4-BE49-F238E27FC236}">
                      <a16:creationId xmlns:a16="http://schemas.microsoft.com/office/drawing/2014/main" id="{9F721846-3E7C-65C4-CD15-63FDF2358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8" y="3662"/>
                  <a:ext cx="923" cy="467"/>
                </a:xfrm>
                <a:prstGeom prst="can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CH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47148" name="Line 18">
                  <a:extLst>
                    <a:ext uri="{FF2B5EF4-FFF2-40B4-BE49-F238E27FC236}">
                      <a16:creationId xmlns:a16="http://schemas.microsoft.com/office/drawing/2014/main" id="{1233685E-0443-B514-84D5-04C5C09DF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3" y="3474"/>
                  <a:ext cx="0" cy="263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4515" name="Text Box 19">
                <a:extLst>
                  <a:ext uri="{FF2B5EF4-FFF2-40B4-BE49-F238E27FC236}">
                    <a16:creationId xmlns:a16="http://schemas.microsoft.com/office/drawing/2014/main" id="{408E9A12-BB1E-4C55-95F9-7B422C856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6" y="3738"/>
                <a:ext cx="2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</p:grpSp>
        <p:grpSp>
          <p:nvGrpSpPr>
            <p:cNvPr id="47113" name="Group 20">
              <a:extLst>
                <a:ext uri="{FF2B5EF4-FFF2-40B4-BE49-F238E27FC236}">
                  <a16:creationId xmlns:a16="http://schemas.microsoft.com/office/drawing/2014/main" id="{AF68F508-6DC8-6BE5-C9D5-11B3DF2D8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175" y="3783013"/>
              <a:ext cx="5324475" cy="1670050"/>
              <a:chOff x="882" y="2383"/>
              <a:chExt cx="3355" cy="1052"/>
            </a:xfrm>
          </p:grpSpPr>
          <p:sp>
            <p:nvSpPr>
              <p:cNvPr id="47139" name="Line 21">
                <a:extLst>
                  <a:ext uri="{FF2B5EF4-FFF2-40B4-BE49-F238E27FC236}">
                    <a16:creationId xmlns:a16="http://schemas.microsoft.com/office/drawing/2014/main" id="{AA2624E0-D263-0F09-7A0C-58E7ACAE8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00" y="2398"/>
                <a:ext cx="944" cy="77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0" name="Line 22">
                <a:extLst>
                  <a:ext uri="{FF2B5EF4-FFF2-40B4-BE49-F238E27FC236}">
                    <a16:creationId xmlns:a16="http://schemas.microsoft.com/office/drawing/2014/main" id="{CB1A393D-9F16-9A9B-1B23-2E1599033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0" y="2383"/>
                <a:ext cx="974" cy="800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1" name="Line 23">
                <a:extLst>
                  <a:ext uri="{FF2B5EF4-FFF2-40B4-BE49-F238E27FC236}">
                    <a16:creationId xmlns:a16="http://schemas.microsoft.com/office/drawing/2014/main" id="{4097EFC6-D207-EC8C-0824-39DE05173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2413"/>
                <a:ext cx="97" cy="781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4520" name="Rectangle 24">
                <a:extLst>
                  <a:ext uri="{FF2B5EF4-FFF2-40B4-BE49-F238E27FC236}">
                    <a16:creationId xmlns:a16="http://schemas.microsoft.com/office/drawing/2014/main" id="{C6AB2AD7-6B1C-E69B-154E-EA3A2B356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" y="3169"/>
                <a:ext cx="1082" cy="266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Amplitude</a:t>
                </a:r>
              </a:p>
            </p:txBody>
          </p:sp>
          <p:sp>
            <p:nvSpPr>
              <p:cNvPr id="874521" name="Rectangle 25">
                <a:extLst>
                  <a:ext uri="{FF2B5EF4-FFF2-40B4-BE49-F238E27FC236}">
                    <a16:creationId xmlns:a16="http://schemas.microsoft.com/office/drawing/2014/main" id="{883CBB84-B272-A54F-4256-0FC69E2CF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3169"/>
                <a:ext cx="957" cy="266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Phase</a:t>
                </a:r>
              </a:p>
            </p:txBody>
          </p:sp>
          <p:sp>
            <p:nvSpPr>
              <p:cNvPr id="874522" name="Rectangle 26">
                <a:extLst>
                  <a:ext uri="{FF2B5EF4-FFF2-40B4-BE49-F238E27FC236}">
                    <a16:creationId xmlns:a16="http://schemas.microsoft.com/office/drawing/2014/main" id="{B0C787BA-8F60-1AA1-CEBD-FE8889E9C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" y="3169"/>
                <a:ext cx="1006" cy="266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Frequency</a:t>
                </a:r>
              </a:p>
            </p:txBody>
          </p:sp>
        </p:grpSp>
        <p:sp>
          <p:nvSpPr>
            <p:cNvPr id="874523" name="Text Box 27">
              <a:extLst>
                <a:ext uri="{FF2B5EF4-FFF2-40B4-BE49-F238E27FC236}">
                  <a16:creationId xmlns:a16="http://schemas.microsoft.com/office/drawing/2014/main" id="{C73A9B9A-16EF-4BD0-CC48-5A1D50B0A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088" y="319088"/>
              <a:ext cx="20653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2400">
                  <a:effectLst>
                    <a:outerShdw blurRad="38100" dist="38100" dir="2700000" algn="tl">
                      <a:srgbClr val="FFFFFF">
                        <a:alpha val="43137"/>
                      </a:srgbClr>
                    </a:outerShdw>
                  </a:effectLst>
                  <a:latin typeface="Times" charset="0"/>
                  <a:ea typeface="+mn-ea"/>
                </a:rPr>
                <a:t>  FM-Synthesis</a:t>
              </a:r>
            </a:p>
          </p:txBody>
        </p:sp>
        <p:grpSp>
          <p:nvGrpSpPr>
            <p:cNvPr id="47115" name="Group 28">
              <a:extLst>
                <a:ext uri="{FF2B5EF4-FFF2-40B4-BE49-F238E27FC236}">
                  <a16:creationId xmlns:a16="http://schemas.microsoft.com/office/drawing/2014/main" id="{255929D8-1BAB-3F38-E568-831B03C1D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6625" y="5538788"/>
              <a:ext cx="1465263" cy="1033462"/>
              <a:chOff x="2089" y="3473"/>
              <a:chExt cx="923" cy="651"/>
            </a:xfrm>
          </p:grpSpPr>
          <p:grpSp>
            <p:nvGrpSpPr>
              <p:cNvPr id="47133" name="Group 29">
                <a:extLst>
                  <a:ext uri="{FF2B5EF4-FFF2-40B4-BE49-F238E27FC236}">
                    <a16:creationId xmlns:a16="http://schemas.microsoft.com/office/drawing/2014/main" id="{34FBE489-D3A1-1F40-7B59-83F6CB317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9" y="3473"/>
                <a:ext cx="923" cy="651"/>
                <a:chOff x="2088" y="3473"/>
                <a:chExt cx="923" cy="651"/>
              </a:xfrm>
            </p:grpSpPr>
            <p:grpSp>
              <p:nvGrpSpPr>
                <p:cNvPr id="47135" name="Group 30">
                  <a:extLst>
                    <a:ext uri="{FF2B5EF4-FFF2-40B4-BE49-F238E27FC236}">
                      <a16:creationId xmlns:a16="http://schemas.microsoft.com/office/drawing/2014/main" id="{2BF2247A-587B-BE18-6A31-16F41842C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88" y="3473"/>
                  <a:ext cx="923" cy="651"/>
                  <a:chOff x="2088" y="3473"/>
                  <a:chExt cx="923" cy="651"/>
                </a:xfrm>
              </p:grpSpPr>
              <p:sp>
                <p:nvSpPr>
                  <p:cNvPr id="874527" name="AutoShape 31">
                    <a:extLst>
                      <a:ext uri="{FF2B5EF4-FFF2-40B4-BE49-F238E27FC236}">
                        <a16:creationId xmlns:a16="http://schemas.microsoft.com/office/drawing/2014/main" id="{766360CF-64CA-94BC-9A0A-E0926AF1D2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3660"/>
                    <a:ext cx="923" cy="464"/>
                  </a:xfrm>
                  <a:prstGeom prst="can">
                    <a:avLst>
                      <a:gd name="adj" fmla="val 25000"/>
                    </a:avLst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CH" b="1" i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  <a:ea typeface="+mn-ea"/>
                    </a:endParaRPr>
                  </a:p>
                </p:txBody>
              </p:sp>
              <p:sp>
                <p:nvSpPr>
                  <p:cNvPr id="47138" name="Line 32">
                    <a:extLst>
                      <a:ext uri="{FF2B5EF4-FFF2-40B4-BE49-F238E27FC236}">
                        <a16:creationId xmlns:a16="http://schemas.microsoft.com/office/drawing/2014/main" id="{B72AEBFE-D77A-55A4-BBEC-B9CCE34524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3" y="3473"/>
                    <a:ext cx="0" cy="262"/>
                  </a:xfrm>
                  <a:prstGeom prst="line">
                    <a:avLst/>
                  </a:prstGeom>
                  <a:noFill/>
                  <a:ln w="762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4529" name="Text Box 33">
                  <a:extLst>
                    <a:ext uri="{FF2B5EF4-FFF2-40B4-BE49-F238E27FC236}">
                      <a16:creationId xmlns:a16="http://schemas.microsoft.com/office/drawing/2014/main" id="{12B06675-9F87-5FF5-558A-62E61707DD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6" y="3735"/>
                  <a:ext cx="11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CH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charset="0"/>
                    <a:ea typeface="+mn-ea"/>
                  </a:endParaRPr>
                </a:p>
              </p:txBody>
            </p:sp>
          </p:grpSp>
          <p:sp>
            <p:nvSpPr>
              <p:cNvPr id="874530" name="Text Box 34">
                <a:extLst>
                  <a:ext uri="{FF2B5EF4-FFF2-40B4-BE49-F238E27FC236}">
                    <a16:creationId xmlns:a16="http://schemas.microsoft.com/office/drawing/2014/main" id="{6EE5AB7C-3258-9A64-F85E-01F8D78137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1" y="3718"/>
                <a:ext cx="2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</p:grpSp>
        <p:sp>
          <p:nvSpPr>
            <p:cNvPr id="874531" name="AutoShape 35">
              <a:extLst>
                <a:ext uri="{FF2B5EF4-FFF2-40B4-BE49-F238E27FC236}">
                  <a16:creationId xmlns:a16="http://schemas.microsoft.com/office/drawing/2014/main" id="{F188F997-7EEA-B1EE-1019-5FDCCDE22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194050"/>
              <a:ext cx="2332038" cy="712788"/>
            </a:xfrm>
            <a:prstGeom prst="hexagon">
              <a:avLst>
                <a:gd name="adj" fmla="val 75083"/>
                <a:gd name="vf" fmla="val 11547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>
              <a:outerShdw blurRad="63500" dist="64758" dir="4721404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Support</a:t>
              </a:r>
            </a:p>
          </p:txBody>
        </p:sp>
        <p:grpSp>
          <p:nvGrpSpPr>
            <p:cNvPr id="47117" name="Group 37">
              <a:extLst>
                <a:ext uri="{FF2B5EF4-FFF2-40B4-BE49-F238E27FC236}">
                  <a16:creationId xmlns:a16="http://schemas.microsoft.com/office/drawing/2014/main" id="{9C7A7E2E-CDC3-FD68-DEE0-CBB161CB2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7475" y="344488"/>
              <a:ext cx="2065338" cy="1133475"/>
              <a:chOff x="3274" y="217"/>
              <a:chExt cx="1300" cy="714"/>
            </a:xfrm>
          </p:grpSpPr>
          <p:sp>
            <p:nvSpPr>
              <p:cNvPr id="874534" name="Oval 38">
                <a:extLst>
                  <a:ext uri="{FF2B5EF4-FFF2-40B4-BE49-F238E27FC236}">
                    <a16:creationId xmlns:a16="http://schemas.microsoft.com/office/drawing/2014/main" id="{010ECF71-6FB3-7AD2-D6F6-0C9B68F39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" y="217"/>
                <a:ext cx="1300" cy="382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>
                <a:outerShdw blurRad="63500" dist="68978" dir="4020649" algn="ctr" rotWithShape="0">
                  <a:srgbClr val="FF66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FM-Object</a:t>
                </a:r>
              </a:p>
            </p:txBody>
          </p:sp>
          <p:sp>
            <p:nvSpPr>
              <p:cNvPr id="47132" name="Line 39">
                <a:extLst>
                  <a:ext uri="{FF2B5EF4-FFF2-40B4-BE49-F238E27FC236}">
                    <a16:creationId xmlns:a16="http://schemas.microsoft.com/office/drawing/2014/main" id="{1516B68B-4994-F1A6-E0BD-5CDA58D6D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7" y="637"/>
                <a:ext cx="0" cy="294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18" name="Group 40">
              <a:extLst>
                <a:ext uri="{FF2B5EF4-FFF2-40B4-BE49-F238E27FC236}">
                  <a16:creationId xmlns:a16="http://schemas.microsoft.com/office/drawing/2014/main" id="{39D68E20-C8A0-AB07-A803-5BF5B7B4CB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2488" y="892175"/>
              <a:ext cx="1330325" cy="998538"/>
              <a:chOff x="1337" y="562"/>
              <a:chExt cx="838" cy="629"/>
            </a:xfrm>
          </p:grpSpPr>
          <p:sp>
            <p:nvSpPr>
              <p:cNvPr id="47119" name="Freeform 41">
                <a:extLst>
                  <a:ext uri="{FF2B5EF4-FFF2-40B4-BE49-F238E27FC236}">
                    <a16:creationId xmlns:a16="http://schemas.microsoft.com/office/drawing/2014/main" id="{B1CBEDF8-6AA4-8855-5FAE-21DD0804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753"/>
                <a:ext cx="150" cy="239"/>
              </a:xfrm>
              <a:custGeom>
                <a:avLst/>
                <a:gdLst>
                  <a:gd name="T0" fmla="*/ 0 w 140"/>
                  <a:gd name="T1" fmla="*/ 44 h 240"/>
                  <a:gd name="T2" fmla="*/ 0 w 140"/>
                  <a:gd name="T3" fmla="*/ 0 h 240"/>
                  <a:gd name="T4" fmla="*/ 966 w 140"/>
                  <a:gd name="T5" fmla="*/ 0 h 240"/>
                  <a:gd name="T6" fmla="*/ 966 w 140"/>
                  <a:gd name="T7" fmla="*/ 212 h 240"/>
                  <a:gd name="T8" fmla="*/ 4 w 140"/>
                  <a:gd name="T9" fmla="*/ 212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240"/>
                  <a:gd name="T17" fmla="*/ 140 w 14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240">
                    <a:moveTo>
                      <a:pt x="0" y="44"/>
                    </a:moveTo>
                    <a:lnTo>
                      <a:pt x="0" y="0"/>
                    </a:lnTo>
                    <a:lnTo>
                      <a:pt x="140" y="0"/>
                    </a:lnTo>
                    <a:lnTo>
                      <a:pt x="140" y="240"/>
                    </a:lnTo>
                    <a:lnTo>
                      <a:pt x="4" y="2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0" name="Rectangle 42">
                <a:extLst>
                  <a:ext uri="{FF2B5EF4-FFF2-40B4-BE49-F238E27FC236}">
                    <a16:creationId xmlns:a16="http://schemas.microsoft.com/office/drawing/2014/main" id="{F8E780E9-2226-DC96-7149-E1DA3E7EB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7" y="801"/>
                <a:ext cx="222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21" name="Rectangle 43">
                <a:extLst>
                  <a:ext uri="{FF2B5EF4-FFF2-40B4-BE49-F238E27FC236}">
                    <a16:creationId xmlns:a16="http://schemas.microsoft.com/office/drawing/2014/main" id="{E07BF370-6179-DBD6-4E90-91CF3E54C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7" y="1040"/>
                <a:ext cx="222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47122" name="AutoShape 44">
                <a:extLst>
                  <a:ext uri="{FF2B5EF4-FFF2-40B4-BE49-F238E27FC236}">
                    <a16:creationId xmlns:a16="http://schemas.microsoft.com/office/drawing/2014/main" id="{21EAA52F-D18B-6E5D-7E72-FD07EBE22047}"/>
                  </a:ext>
                </a:extLst>
              </p:cNvPr>
              <p:cNvCxnSpPr>
                <a:cxnSpLocks noChangeShapeType="1"/>
                <a:stCxn id="47120" idx="2"/>
                <a:endCxn id="47121" idx="0"/>
              </p:cNvCxnSpPr>
              <p:nvPr/>
            </p:nvCxnSpPr>
            <p:spPr bwMode="auto">
              <a:xfrm>
                <a:off x="1449" y="950"/>
                <a:ext cx="0" cy="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3" name="Rectangle 45">
                <a:extLst>
                  <a:ext uri="{FF2B5EF4-FFF2-40B4-BE49-F238E27FC236}">
                    <a16:creationId xmlns:a16="http://schemas.microsoft.com/office/drawing/2014/main" id="{EFD7492B-C513-B5B5-2C53-46552BCAD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801"/>
                <a:ext cx="222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24" name="Rectangle 46">
                <a:extLst>
                  <a:ext uri="{FF2B5EF4-FFF2-40B4-BE49-F238E27FC236}">
                    <a16:creationId xmlns:a16="http://schemas.microsoft.com/office/drawing/2014/main" id="{25497852-E0ED-5C4A-76FE-F825E53DB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1040"/>
                <a:ext cx="222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47125" name="AutoShape 47">
                <a:extLst>
                  <a:ext uri="{FF2B5EF4-FFF2-40B4-BE49-F238E27FC236}">
                    <a16:creationId xmlns:a16="http://schemas.microsoft.com/office/drawing/2014/main" id="{F46D01C4-E5C2-EE4D-39D7-2F3A255F9EAF}"/>
                  </a:ext>
                </a:extLst>
              </p:cNvPr>
              <p:cNvCxnSpPr>
                <a:cxnSpLocks noChangeShapeType="1"/>
                <a:stCxn id="47123" idx="2"/>
                <a:endCxn id="47124" idx="0"/>
              </p:cNvCxnSpPr>
              <p:nvPr/>
            </p:nvCxnSpPr>
            <p:spPr bwMode="auto">
              <a:xfrm>
                <a:off x="1756" y="950"/>
                <a:ext cx="0" cy="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6" name="Rectangle 48">
                <a:extLst>
                  <a:ext uri="{FF2B5EF4-FFF2-40B4-BE49-F238E27FC236}">
                    <a16:creationId xmlns:a16="http://schemas.microsoft.com/office/drawing/2014/main" id="{00852E7D-42B0-D6DE-4641-77E2C2B01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801"/>
                <a:ext cx="222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27" name="Rectangle 49">
                <a:extLst>
                  <a:ext uri="{FF2B5EF4-FFF2-40B4-BE49-F238E27FC236}">
                    <a16:creationId xmlns:a16="http://schemas.microsoft.com/office/drawing/2014/main" id="{369551B6-DCE5-700A-4621-826DAF6EC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562"/>
                <a:ext cx="222" cy="15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47128" name="AutoShape 50">
                <a:extLst>
                  <a:ext uri="{FF2B5EF4-FFF2-40B4-BE49-F238E27FC236}">
                    <a16:creationId xmlns:a16="http://schemas.microsoft.com/office/drawing/2014/main" id="{339DF1B7-2B6C-15F4-31D3-95EC7D83E943}"/>
                  </a:ext>
                </a:extLst>
              </p:cNvPr>
              <p:cNvCxnSpPr>
                <a:cxnSpLocks noChangeShapeType="1"/>
                <a:stCxn id="47127" idx="2"/>
                <a:endCxn id="47126" idx="0"/>
              </p:cNvCxnSpPr>
              <p:nvPr/>
            </p:nvCxnSpPr>
            <p:spPr bwMode="auto">
              <a:xfrm>
                <a:off x="2064" y="713"/>
                <a:ext cx="0" cy="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129" name="AutoShape 51">
                <a:extLst>
                  <a:ext uri="{FF2B5EF4-FFF2-40B4-BE49-F238E27FC236}">
                    <a16:creationId xmlns:a16="http://schemas.microsoft.com/office/drawing/2014/main" id="{52C7E20A-2540-C195-C3BA-68F9B131283B}"/>
                  </a:ext>
                </a:extLst>
              </p:cNvPr>
              <p:cNvCxnSpPr>
                <a:cxnSpLocks noChangeShapeType="1"/>
                <a:stCxn id="47121" idx="2"/>
                <a:endCxn id="47124" idx="2"/>
              </p:cNvCxnSpPr>
              <p:nvPr/>
            </p:nvCxnSpPr>
            <p:spPr bwMode="auto">
              <a:xfrm rot="16200000" flipH="1">
                <a:off x="1602" y="1036"/>
                <a:ext cx="2" cy="307"/>
              </a:xfrm>
              <a:prstGeom prst="bentConnector3">
                <a:avLst>
                  <a:gd name="adj1" fmla="val 789999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130" name="AutoShape 52">
                <a:extLst>
                  <a:ext uri="{FF2B5EF4-FFF2-40B4-BE49-F238E27FC236}">
                    <a16:creationId xmlns:a16="http://schemas.microsoft.com/office/drawing/2014/main" id="{70258657-CF10-BA63-F6D0-122B7613B6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03" y="803"/>
                <a:ext cx="6" cy="299"/>
              </a:xfrm>
              <a:prstGeom prst="bentConnector4">
                <a:avLst>
                  <a:gd name="adj1" fmla="val -700000"/>
                  <a:gd name="adj2" fmla="val 9999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76" name="Picture 12" descr="cadence.JPG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4A96CA4A-6236-1E59-6927-B3F61197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1706563"/>
            <a:ext cx="2928937" cy="862012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2" name="Group 88">
            <a:extLst>
              <a:ext uri="{FF2B5EF4-FFF2-40B4-BE49-F238E27FC236}">
                <a16:creationId xmlns:a16="http://schemas.microsoft.com/office/drawing/2014/main" id="{DA5CACB0-58AE-041A-61D6-CBDD8A02C5D7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1589088"/>
            <a:ext cx="4765675" cy="4906962"/>
            <a:chOff x="2657" y="855"/>
            <a:chExt cx="1811" cy="2462"/>
          </a:xfrm>
        </p:grpSpPr>
        <p:grpSp>
          <p:nvGrpSpPr>
            <p:cNvPr id="48142" name="Group 89">
              <a:extLst>
                <a:ext uri="{FF2B5EF4-FFF2-40B4-BE49-F238E27FC236}">
                  <a16:creationId xmlns:a16="http://schemas.microsoft.com/office/drawing/2014/main" id="{9CD985AC-3AB7-D343-0E5A-9ECAE95FD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" y="855"/>
              <a:ext cx="1811" cy="2462"/>
              <a:chOff x="2657" y="855"/>
              <a:chExt cx="1811" cy="2462"/>
            </a:xfrm>
          </p:grpSpPr>
          <p:grpSp>
            <p:nvGrpSpPr>
              <p:cNvPr id="48144" name="Group 90">
                <a:extLst>
                  <a:ext uri="{FF2B5EF4-FFF2-40B4-BE49-F238E27FC236}">
                    <a16:creationId xmlns:a16="http://schemas.microsoft.com/office/drawing/2014/main" id="{3BA63506-8B3E-C30B-AB3F-A311F90CE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9" y="855"/>
                <a:ext cx="1459" cy="2127"/>
                <a:chOff x="1840" y="168"/>
                <a:chExt cx="1447" cy="1305"/>
              </a:xfrm>
            </p:grpSpPr>
            <p:sp>
              <p:nvSpPr>
                <p:cNvPr id="48149" name="Line 91">
                  <a:extLst>
                    <a:ext uri="{FF2B5EF4-FFF2-40B4-BE49-F238E27FC236}">
                      <a16:creationId xmlns:a16="http://schemas.microsoft.com/office/drawing/2014/main" id="{E4EC0862-4988-9756-0EFB-E70C3BF7E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5" y="1473"/>
                  <a:ext cx="1442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50" name="Line 92">
                  <a:extLst>
                    <a:ext uri="{FF2B5EF4-FFF2-40B4-BE49-F238E27FC236}">
                      <a16:creationId xmlns:a16="http://schemas.microsoft.com/office/drawing/2014/main" id="{F3F23550-C51B-949D-1A51-E5C712C5C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40" y="168"/>
                  <a:ext cx="0" cy="130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alpha val="50195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145" name="Line 93">
                <a:extLst>
                  <a:ext uri="{FF2B5EF4-FFF2-40B4-BE49-F238E27FC236}">
                    <a16:creationId xmlns:a16="http://schemas.microsoft.com/office/drawing/2014/main" id="{453B6671-70E1-93AB-E83B-F1308B583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7" y="2980"/>
                <a:ext cx="339" cy="337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195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Freeform 94">
                <a:extLst>
                  <a:ext uri="{FF2B5EF4-FFF2-40B4-BE49-F238E27FC236}">
                    <a16:creationId xmlns:a16="http://schemas.microsoft.com/office/drawing/2014/main" id="{891F2AC6-A0B5-BB94-D0F7-C11F04DF1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2990"/>
                <a:ext cx="1689" cy="311"/>
              </a:xfrm>
              <a:custGeom>
                <a:avLst/>
                <a:gdLst>
                  <a:gd name="T0" fmla="*/ 1689 w 1689"/>
                  <a:gd name="T1" fmla="*/ 7 h 311"/>
                  <a:gd name="T2" fmla="*/ 317 w 1689"/>
                  <a:gd name="T3" fmla="*/ 0 h 311"/>
                  <a:gd name="T4" fmla="*/ 0 w 1689"/>
                  <a:gd name="T5" fmla="*/ 311 h 311"/>
                  <a:gd name="T6" fmla="*/ 481 w 1689"/>
                  <a:gd name="T7" fmla="*/ 156 h 311"/>
                  <a:gd name="T8" fmla="*/ 1689 w 1689"/>
                  <a:gd name="T9" fmla="*/ 7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9"/>
                  <a:gd name="T16" fmla="*/ 0 h 311"/>
                  <a:gd name="T17" fmla="*/ 1689 w 1689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9" h="311">
                    <a:moveTo>
                      <a:pt x="1689" y="7"/>
                    </a:moveTo>
                    <a:lnTo>
                      <a:pt x="317" y="0"/>
                    </a:lnTo>
                    <a:lnTo>
                      <a:pt x="0" y="311"/>
                    </a:lnTo>
                    <a:lnTo>
                      <a:pt x="481" y="156"/>
                    </a:lnTo>
                    <a:lnTo>
                      <a:pt x="1689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Freeform 95">
                <a:extLst>
                  <a:ext uri="{FF2B5EF4-FFF2-40B4-BE49-F238E27FC236}">
                    <a16:creationId xmlns:a16="http://schemas.microsoft.com/office/drawing/2014/main" id="{BFC316C8-4057-ED03-6330-D789A06C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895"/>
                <a:ext cx="1389" cy="2074"/>
              </a:xfrm>
              <a:custGeom>
                <a:avLst/>
                <a:gdLst>
                  <a:gd name="T0" fmla="*/ 0 w 1389"/>
                  <a:gd name="T1" fmla="*/ 0 h 2074"/>
                  <a:gd name="T2" fmla="*/ 0 w 1389"/>
                  <a:gd name="T3" fmla="*/ 2074 h 2074"/>
                  <a:gd name="T4" fmla="*/ 1389 w 1389"/>
                  <a:gd name="T5" fmla="*/ 2074 h 2074"/>
                  <a:gd name="T6" fmla="*/ 617 w 1389"/>
                  <a:gd name="T7" fmla="*/ 1973 h 2074"/>
                  <a:gd name="T8" fmla="*/ 325 w 1389"/>
                  <a:gd name="T9" fmla="*/ 1885 h 2074"/>
                  <a:gd name="T10" fmla="*/ 156 w 1389"/>
                  <a:gd name="T11" fmla="*/ 1634 h 2074"/>
                  <a:gd name="T12" fmla="*/ 95 w 1389"/>
                  <a:gd name="T13" fmla="*/ 936 h 2074"/>
                  <a:gd name="T14" fmla="*/ 40 w 1389"/>
                  <a:gd name="T15" fmla="*/ 271 h 2074"/>
                  <a:gd name="T16" fmla="*/ 6 w 1389"/>
                  <a:gd name="T17" fmla="*/ 0 h 20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9"/>
                  <a:gd name="T28" fmla="*/ 0 h 2074"/>
                  <a:gd name="T29" fmla="*/ 1389 w 1389"/>
                  <a:gd name="T30" fmla="*/ 2074 h 20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9" h="2074">
                    <a:moveTo>
                      <a:pt x="0" y="0"/>
                    </a:moveTo>
                    <a:lnTo>
                      <a:pt x="0" y="2074"/>
                    </a:lnTo>
                    <a:lnTo>
                      <a:pt x="1389" y="2074"/>
                    </a:lnTo>
                    <a:lnTo>
                      <a:pt x="617" y="1973"/>
                    </a:lnTo>
                    <a:cubicBezTo>
                      <a:pt x="446" y="1931"/>
                      <a:pt x="402" y="1942"/>
                      <a:pt x="325" y="1885"/>
                    </a:cubicBezTo>
                    <a:cubicBezTo>
                      <a:pt x="248" y="1828"/>
                      <a:pt x="194" y="1792"/>
                      <a:pt x="156" y="1634"/>
                    </a:cubicBezTo>
                    <a:lnTo>
                      <a:pt x="95" y="936"/>
                    </a:lnTo>
                    <a:cubicBezTo>
                      <a:pt x="77" y="675"/>
                      <a:pt x="55" y="427"/>
                      <a:pt x="40" y="271"/>
                    </a:cubicBezTo>
                    <a:cubicBezTo>
                      <a:pt x="25" y="115"/>
                      <a:pt x="13" y="56"/>
                      <a:pt x="6" y="0"/>
                    </a:cubicBezTo>
                  </a:path>
                </a:pathLst>
              </a:custGeom>
              <a:gradFill rotWithShape="0">
                <a:gsLst>
                  <a:gs pos="0">
                    <a:srgbClr val="6E90D2"/>
                  </a:gs>
                  <a:gs pos="100000">
                    <a:schemeClr val="bg1">
                      <a:alpha val="35001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Freeform 96">
                <a:extLst>
                  <a:ext uri="{FF2B5EF4-FFF2-40B4-BE49-F238E27FC236}">
                    <a16:creationId xmlns:a16="http://schemas.microsoft.com/office/drawing/2014/main" id="{DBBA3F65-D3F1-4140-1720-C6F60EC78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139"/>
                <a:ext cx="298" cy="2129"/>
              </a:xfrm>
              <a:custGeom>
                <a:avLst/>
                <a:gdLst>
                  <a:gd name="T0" fmla="*/ 298 w 298"/>
                  <a:gd name="T1" fmla="*/ 1823 h 2129"/>
                  <a:gd name="T2" fmla="*/ 298 w 298"/>
                  <a:gd name="T3" fmla="*/ 0 h 2129"/>
                  <a:gd name="T4" fmla="*/ 230 w 298"/>
                  <a:gd name="T5" fmla="*/ 1579 h 2129"/>
                  <a:gd name="T6" fmla="*/ 156 w 298"/>
                  <a:gd name="T7" fmla="*/ 1844 h 2129"/>
                  <a:gd name="T8" fmla="*/ 0 w 298"/>
                  <a:gd name="T9" fmla="*/ 2129 h 2129"/>
                  <a:gd name="T10" fmla="*/ 298 w 298"/>
                  <a:gd name="T11" fmla="*/ 1823 h 2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8"/>
                  <a:gd name="T19" fmla="*/ 0 h 2129"/>
                  <a:gd name="T20" fmla="*/ 298 w 298"/>
                  <a:gd name="T21" fmla="*/ 2129 h 2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8" h="2129">
                    <a:moveTo>
                      <a:pt x="298" y="1823"/>
                    </a:moveTo>
                    <a:lnTo>
                      <a:pt x="298" y="0"/>
                    </a:lnTo>
                    <a:lnTo>
                      <a:pt x="230" y="1579"/>
                    </a:lnTo>
                    <a:lnTo>
                      <a:pt x="156" y="1844"/>
                    </a:lnTo>
                    <a:lnTo>
                      <a:pt x="0" y="2129"/>
                    </a:lnTo>
                    <a:lnTo>
                      <a:pt x="298" y="182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39998"/>
                    </a:schemeClr>
                  </a:gs>
                  <a:gs pos="100000">
                    <a:srgbClr val="3366FF">
                      <a:alpha val="37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0161" name="Text Box 97">
              <a:extLst>
                <a:ext uri="{FF2B5EF4-FFF2-40B4-BE49-F238E27FC236}">
                  <a16:creationId xmlns:a16="http://schemas.microsoft.com/office/drawing/2014/main" id="{F1A0F3A0-8F65-ED29-D1BD-8A03BB95C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" y="2988"/>
              <a:ext cx="7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h1" pitchFamily="-1" charset="0"/>
                <a:ea typeface="+mn-ea"/>
              </a:endParaRPr>
            </a:p>
          </p:txBody>
        </p:sp>
      </p:grpSp>
      <p:pic>
        <p:nvPicPr>
          <p:cNvPr id="600149" name="Picture 85" descr="cadence.JPG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E169607F-6A97-6D64-150F-405D7D99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738688" y="4643437"/>
            <a:ext cx="2928938" cy="862013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00168" name="Text Box 104">
            <a:extLst>
              <a:ext uri="{FF2B5EF4-FFF2-40B4-BE49-F238E27FC236}">
                <a16:creationId xmlns:a16="http://schemas.microsoft.com/office/drawing/2014/main" id="{E4D9DAB6-0C88-6D38-F937-7909A4E1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4073525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800" b="1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/>
                <a:ea typeface="+mn-ea"/>
                <a:cs typeface="Times"/>
              </a:rPr>
              <a:t>?</a:t>
            </a:r>
          </a:p>
        </p:txBody>
      </p:sp>
      <p:sp>
        <p:nvSpPr>
          <p:cNvPr id="600170" name="Text Box 106">
            <a:extLst>
              <a:ext uri="{FF2B5EF4-FFF2-40B4-BE49-F238E27FC236}">
                <a16:creationId xmlns:a16="http://schemas.microsoft.com/office/drawing/2014/main" id="{36C3156F-10CA-2C60-3644-FB47FCD61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403225"/>
            <a:ext cx="2847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Schenker Analysis</a:t>
            </a:r>
            <a:b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GTTM</a:t>
            </a:r>
            <a:b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endParaRPr lang="de-DE" altLang="en-US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0171" name="Text Box 107">
            <a:extLst>
              <a:ext uri="{FF2B5EF4-FFF2-40B4-BE49-F238E27FC236}">
                <a16:creationId xmlns:a16="http://schemas.microsoft.com/office/drawing/2014/main" id="{D8BC084F-6BBB-53A3-503A-99E56E23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390525"/>
            <a:ext cx="2519362" cy="523875"/>
          </a:xfrm>
          <a:prstGeom prst="rect">
            <a:avLst/>
          </a:prstGeom>
          <a:gradFill rotWithShape="0">
            <a:gsLst>
              <a:gs pos="0">
                <a:srgbClr val="FFFFF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n-ea"/>
                <a:cs typeface="Times New Roman"/>
              </a:rPr>
              <a:t>Embellishments </a:t>
            </a:r>
          </a:p>
        </p:txBody>
      </p:sp>
      <p:grpSp>
        <p:nvGrpSpPr>
          <p:cNvPr id="5" name="Group 111">
            <a:extLst>
              <a:ext uri="{FF2B5EF4-FFF2-40B4-BE49-F238E27FC236}">
                <a16:creationId xmlns:a16="http://schemas.microsoft.com/office/drawing/2014/main" id="{2E3CBB72-037D-8736-9786-AAD942B6AFF1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1006475"/>
            <a:ext cx="5691188" cy="5075238"/>
            <a:chOff x="1396" y="634"/>
            <a:chExt cx="3585" cy="3197"/>
          </a:xfrm>
        </p:grpSpPr>
        <p:sp>
          <p:nvSpPr>
            <p:cNvPr id="48137" name="Line 101">
              <a:extLst>
                <a:ext uri="{FF2B5EF4-FFF2-40B4-BE49-F238E27FC236}">
                  <a16:creationId xmlns:a16="http://schemas.microsoft.com/office/drawing/2014/main" id="{43D4B9CA-F7E1-8488-D288-9299D3AAD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" y="2429"/>
              <a:ext cx="934" cy="0"/>
            </a:xfrm>
            <a:prstGeom prst="line">
              <a:avLst/>
            </a:prstGeom>
            <a:noFill/>
            <a:ln w="38100">
              <a:solidFill>
                <a:srgbClr val="FF002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Line 98">
              <a:extLst>
                <a:ext uri="{FF2B5EF4-FFF2-40B4-BE49-F238E27FC236}">
                  <a16:creationId xmlns:a16="http://schemas.microsoft.com/office/drawing/2014/main" id="{6E93F445-48F9-ABD2-EC0A-970ED57EC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6" y="1659"/>
              <a:ext cx="2438" cy="2172"/>
            </a:xfrm>
            <a:prstGeom prst="line">
              <a:avLst/>
            </a:prstGeom>
            <a:noFill/>
            <a:ln w="3175">
              <a:solidFill>
                <a:srgbClr val="FF00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AutoShape 103">
              <a:extLst>
                <a:ext uri="{FF2B5EF4-FFF2-40B4-BE49-F238E27FC236}">
                  <a16:creationId xmlns:a16="http://schemas.microsoft.com/office/drawing/2014/main" id="{4F33AA18-C711-BE71-3099-D0FE501FE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" y="1309"/>
              <a:ext cx="2032" cy="16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8 w 21600"/>
                <a:gd name="T19" fmla="*/ 3157 h 21600"/>
                <a:gd name="T20" fmla="*/ 18432 w 21600"/>
                <a:gd name="T21" fmla="*/ 1844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908" y="10940"/>
                  </a:moveTo>
                  <a:cubicBezTo>
                    <a:pt x="19909" y="10894"/>
                    <a:pt x="19910" y="10847"/>
                    <a:pt x="19910" y="10800"/>
                  </a:cubicBezTo>
                  <a:cubicBezTo>
                    <a:pt x="19910" y="5768"/>
                    <a:pt x="15831" y="1690"/>
                    <a:pt x="10800" y="1690"/>
                  </a:cubicBezTo>
                  <a:lnTo>
                    <a:pt x="10800" y="-1"/>
                  </a:ln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55"/>
                    <a:pt x="21599" y="10911"/>
                    <a:pt x="21598" y="10967"/>
                  </a:cubicBezTo>
                  <a:lnTo>
                    <a:pt x="24298" y="11008"/>
                  </a:lnTo>
                  <a:lnTo>
                    <a:pt x="20698" y="14498"/>
                  </a:lnTo>
                  <a:lnTo>
                    <a:pt x="17209" y="10899"/>
                  </a:lnTo>
                  <a:lnTo>
                    <a:pt x="19908" y="10940"/>
                  </a:lnTo>
                  <a:close/>
                </a:path>
              </a:pathLst>
            </a:custGeom>
            <a:solidFill>
              <a:srgbClr val="FF0023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Line 100">
              <a:extLst>
                <a:ext uri="{FF2B5EF4-FFF2-40B4-BE49-F238E27FC236}">
                  <a16:creationId xmlns:a16="http://schemas.microsoft.com/office/drawing/2014/main" id="{E5D25E8E-0559-7FB3-F6A8-BF1CB627E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1" y="1331"/>
              <a:ext cx="0" cy="1116"/>
            </a:xfrm>
            <a:prstGeom prst="line">
              <a:avLst/>
            </a:prstGeom>
            <a:noFill/>
            <a:ln w="38100">
              <a:solidFill>
                <a:srgbClr val="FF002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Line 110">
              <a:extLst>
                <a:ext uri="{FF2B5EF4-FFF2-40B4-BE49-F238E27FC236}">
                  <a16:creationId xmlns:a16="http://schemas.microsoft.com/office/drawing/2014/main" id="{B05E53C9-73C4-3B73-0523-FCF2F373A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9" y="634"/>
              <a:ext cx="482" cy="444"/>
            </a:xfrm>
            <a:prstGeom prst="line">
              <a:avLst/>
            </a:prstGeom>
            <a:noFill/>
            <a:ln w="3175">
              <a:solidFill>
                <a:srgbClr val="FF00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0176" name="Text Box 112">
            <a:extLst>
              <a:ext uri="{FF2B5EF4-FFF2-40B4-BE49-F238E27FC236}">
                <a16:creationId xmlns:a16="http://schemas.microsoft.com/office/drawing/2014/main" id="{17420E60-A15B-88CF-3E80-4104A1B21BF0}"/>
              </a:ext>
            </a:extLst>
          </p:cNvPr>
          <p:cNvSpPr txBox="1">
            <a:spLocks noChangeArrowheads="1"/>
          </p:cNvSpPr>
          <p:nvPr/>
        </p:nvSpPr>
        <p:spPr bwMode="auto">
          <a:xfrm rot="-997497">
            <a:off x="6850063" y="2906713"/>
            <a:ext cx="2779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 b="1">
                <a:solidFill>
                  <a:srgbClr val="FF02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hierarchies!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168" grpId="0" autoUpdateAnimBg="0"/>
      <p:bldP spid="600170" grpId="0" autoUpdateAnimBg="0"/>
      <p:bldP spid="600171" grpId="0" animBg="1" autoUpdateAnimBg="0"/>
      <p:bldP spid="60017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0722" name="AutoShape 2">
            <a:extLst>
              <a:ext uri="{FF2B5EF4-FFF2-40B4-BE49-F238E27FC236}">
                <a16:creationId xmlns:a16="http://schemas.microsoft.com/office/drawing/2014/main" id="{3D5CD813-100E-85C7-1A15-DA0EC6B73D31}"/>
              </a:ext>
            </a:extLst>
          </p:cNvPr>
          <p:cNvCxnSpPr>
            <a:cxnSpLocks noChangeShapeType="1"/>
            <a:stCxn id="670726" idx="6"/>
            <a:endCxn id="670758" idx="6"/>
          </p:cNvCxnSpPr>
          <p:nvPr/>
        </p:nvCxnSpPr>
        <p:spPr bwMode="auto">
          <a:xfrm flipH="1" flipV="1">
            <a:off x="7426325" y="698500"/>
            <a:ext cx="1677988" cy="3513138"/>
          </a:xfrm>
          <a:prstGeom prst="bentConnector3">
            <a:avLst>
              <a:gd name="adj1" fmla="val -13625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63500" dist="63500" dir="3187806" algn="ctr" rotWithShape="0">
              <a:srgbClr val="FF7C80">
                <a:alpha val="74998"/>
              </a:srgbClr>
            </a:outerShdw>
          </a:effectLst>
        </p:spPr>
      </p:cxnSp>
      <p:grpSp>
        <p:nvGrpSpPr>
          <p:cNvPr id="2" name="Group 89">
            <a:extLst>
              <a:ext uri="{FF2B5EF4-FFF2-40B4-BE49-F238E27FC236}">
                <a16:creationId xmlns:a16="http://schemas.microsoft.com/office/drawing/2014/main" id="{E8E07524-6A45-4266-D8B5-C8D496AD0BEE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2728913"/>
            <a:ext cx="2003425" cy="1785937"/>
            <a:chOff x="4473" y="1719"/>
            <a:chExt cx="1262" cy="1125"/>
          </a:xfrm>
        </p:grpSpPr>
        <p:sp>
          <p:nvSpPr>
            <p:cNvPr id="49214" name="Line 5">
              <a:extLst>
                <a:ext uri="{FF2B5EF4-FFF2-40B4-BE49-F238E27FC236}">
                  <a16:creationId xmlns:a16="http://schemas.microsoft.com/office/drawing/2014/main" id="{35081FE8-7E86-DD15-64C2-C8E4E9BC8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19"/>
              <a:ext cx="670" cy="78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26" name="Oval 6">
              <a:extLst>
                <a:ext uri="{FF2B5EF4-FFF2-40B4-BE49-F238E27FC236}">
                  <a16:creationId xmlns:a16="http://schemas.microsoft.com/office/drawing/2014/main" id="{2E8D4168-053D-5111-78ED-8D15F3489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2462"/>
              <a:ext cx="1151" cy="38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+mn-ea"/>
                  <a:cs typeface="Times New Roman"/>
                </a:rPr>
                <a:t>macroscore</a:t>
              </a:r>
            </a:p>
          </p:txBody>
        </p:sp>
      </p:grpSp>
      <p:pic>
        <p:nvPicPr>
          <p:cNvPr id="670727" name="Picture 7" descr="cadence.JPG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1D3395CA-C944-4370-3F2B-ED5746F9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0" y="5461000"/>
            <a:ext cx="2928938" cy="862013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3" name="Group 87">
            <a:extLst>
              <a:ext uri="{FF2B5EF4-FFF2-40B4-BE49-F238E27FC236}">
                <a16:creationId xmlns:a16="http://schemas.microsoft.com/office/drawing/2014/main" id="{D1A9DC4E-3049-B247-61C0-5BD4E7CFC208}"/>
              </a:ext>
            </a:extLst>
          </p:cNvPr>
          <p:cNvGrpSpPr>
            <a:grpSpLocks/>
          </p:cNvGrpSpPr>
          <p:nvPr/>
        </p:nvGrpSpPr>
        <p:grpSpPr bwMode="auto">
          <a:xfrm>
            <a:off x="5407025" y="1054100"/>
            <a:ext cx="2198688" cy="1649413"/>
            <a:chOff x="3406" y="664"/>
            <a:chExt cx="1385" cy="1039"/>
          </a:xfrm>
        </p:grpSpPr>
        <p:sp>
          <p:nvSpPr>
            <p:cNvPr id="670723" name="AutoShape 3">
              <a:extLst>
                <a:ext uri="{FF2B5EF4-FFF2-40B4-BE49-F238E27FC236}">
                  <a16:creationId xmlns:a16="http://schemas.microsoft.com/office/drawing/2014/main" id="{52B0B8E2-B17C-1629-2A7A-3B4AA995F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1213"/>
              <a:ext cx="1385" cy="490"/>
            </a:xfrm>
            <a:prstGeom prst="hexagon">
              <a:avLst>
                <a:gd name="adj" fmla="val 64866"/>
                <a:gd name="vf" fmla="val 11547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>
              <a:outerShdw blurRad="63500" dist="68978" dir="4020649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+mn-ea"/>
                  <a:cs typeface="Times New Roman"/>
                </a:rPr>
                <a:t>node</a:t>
              </a:r>
            </a:p>
          </p:txBody>
        </p:sp>
        <p:sp>
          <p:nvSpPr>
            <p:cNvPr id="49213" name="Line 8">
              <a:extLst>
                <a:ext uri="{FF2B5EF4-FFF2-40B4-BE49-F238E27FC236}">
                  <a16:creationId xmlns:a16="http://schemas.microsoft.com/office/drawing/2014/main" id="{3683568F-5FAF-4831-F342-3F5395502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1" y="664"/>
              <a:ext cx="3" cy="549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58" name="Oval 38">
            <a:extLst>
              <a:ext uri="{FF2B5EF4-FFF2-40B4-BE49-F238E27FC236}">
                <a16:creationId xmlns:a16="http://schemas.microsoft.com/office/drawing/2014/main" id="{60F69271-9D3E-2D38-C9E9-5E613259C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395288"/>
            <a:ext cx="1827212" cy="606425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>
            <a:outerShdw blurRad="63500" dist="68978" dir="4020649" algn="ctr" rotWithShape="0">
              <a:srgbClr val="FF66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Times New Roman"/>
              </a:rPr>
              <a:t>macroscore</a:t>
            </a:r>
          </a:p>
        </p:txBody>
      </p:sp>
      <p:pic>
        <p:nvPicPr>
          <p:cNvPr id="670759" name="Picture 39" descr="cadence.JPG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ED23D96F-8BD2-E892-BDC5-2E4E56AA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30203" r="81844" b="5156"/>
          <a:stretch>
            <a:fillRect/>
          </a:stretch>
        </p:blipFill>
        <p:spPr bwMode="auto">
          <a:xfrm>
            <a:off x="1498600" y="2574925"/>
            <a:ext cx="942975" cy="9874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4" name="Group 40">
            <a:extLst>
              <a:ext uri="{FF2B5EF4-FFF2-40B4-BE49-F238E27FC236}">
                <a16:creationId xmlns:a16="http://schemas.microsoft.com/office/drawing/2014/main" id="{FA08C503-FF7F-48BE-E971-0DEDB465600C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2638425"/>
            <a:ext cx="1508125" cy="1279525"/>
            <a:chOff x="1089" y="1662"/>
            <a:chExt cx="950" cy="806"/>
          </a:xfrm>
        </p:grpSpPr>
        <p:sp>
          <p:nvSpPr>
            <p:cNvPr id="49210" name="Oval 41">
              <a:extLst>
                <a:ext uri="{FF2B5EF4-FFF2-40B4-BE49-F238E27FC236}">
                  <a16:creationId xmlns:a16="http://schemas.microsoft.com/office/drawing/2014/main" id="{7A2AD107-A0A1-51A0-158C-451FADEB7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1662"/>
              <a:ext cx="307" cy="25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211" name="Freeform 42">
              <a:extLst>
                <a:ext uri="{FF2B5EF4-FFF2-40B4-BE49-F238E27FC236}">
                  <a16:creationId xmlns:a16="http://schemas.microsoft.com/office/drawing/2014/main" id="{E9B11B67-AFD6-49A8-1F76-A1A85D96C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767"/>
              <a:ext cx="647" cy="701"/>
            </a:xfrm>
            <a:custGeom>
              <a:avLst/>
              <a:gdLst>
                <a:gd name="T0" fmla="*/ 0 w 647"/>
                <a:gd name="T1" fmla="*/ 13 h 701"/>
                <a:gd name="T2" fmla="*/ 507 w 647"/>
                <a:gd name="T3" fmla="*/ 115 h 701"/>
                <a:gd name="T4" fmla="*/ 647 w 647"/>
                <a:gd name="T5" fmla="*/ 701 h 701"/>
                <a:gd name="T6" fmla="*/ 0 60000 65536"/>
                <a:gd name="T7" fmla="*/ 0 60000 65536"/>
                <a:gd name="T8" fmla="*/ 0 60000 65536"/>
                <a:gd name="T9" fmla="*/ 0 w 647"/>
                <a:gd name="T10" fmla="*/ 0 h 701"/>
                <a:gd name="T11" fmla="*/ 647 w 647"/>
                <a:gd name="T12" fmla="*/ 701 h 7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7" h="701">
                  <a:moveTo>
                    <a:pt x="0" y="13"/>
                  </a:moveTo>
                  <a:cubicBezTo>
                    <a:pt x="199" y="6"/>
                    <a:pt x="399" y="0"/>
                    <a:pt x="507" y="115"/>
                  </a:cubicBezTo>
                  <a:cubicBezTo>
                    <a:pt x="615" y="230"/>
                    <a:pt x="631" y="465"/>
                    <a:pt x="647" y="701"/>
                  </a:cubicBezTo>
                </a:path>
              </a:pathLst>
            </a:custGeom>
            <a:noFill/>
            <a:ln w="28575">
              <a:solidFill>
                <a:srgbClr val="FF0205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>
            <a:extLst>
              <a:ext uri="{FF2B5EF4-FFF2-40B4-BE49-F238E27FC236}">
                <a16:creationId xmlns:a16="http://schemas.microsoft.com/office/drawing/2014/main" id="{E695EF24-C9C6-5684-155A-83C34C4AC774}"/>
              </a:ext>
            </a:extLst>
          </p:cNvPr>
          <p:cNvGrpSpPr>
            <a:grpSpLocks/>
          </p:cNvGrpSpPr>
          <p:nvPr/>
        </p:nvGrpSpPr>
        <p:grpSpPr bwMode="auto">
          <a:xfrm>
            <a:off x="7948613" y="4608513"/>
            <a:ext cx="1260475" cy="1687512"/>
            <a:chOff x="4890" y="2903"/>
            <a:chExt cx="794" cy="1063"/>
          </a:xfrm>
        </p:grpSpPr>
        <p:sp>
          <p:nvSpPr>
            <p:cNvPr id="49208" name="Freeform 47">
              <a:extLst>
                <a:ext uri="{FF2B5EF4-FFF2-40B4-BE49-F238E27FC236}">
                  <a16:creationId xmlns:a16="http://schemas.microsoft.com/office/drawing/2014/main" id="{981F01EE-D40F-5135-77BB-15EAC435CDE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149" y="2903"/>
              <a:ext cx="126" cy="634"/>
            </a:xfrm>
            <a:custGeom>
              <a:avLst/>
              <a:gdLst>
                <a:gd name="T0" fmla="*/ 0 w 647"/>
                <a:gd name="T1" fmla="*/ 5 h 701"/>
                <a:gd name="T2" fmla="*/ 0 w 647"/>
                <a:gd name="T3" fmla="*/ 11 h 701"/>
                <a:gd name="T4" fmla="*/ 0 w 647"/>
                <a:gd name="T5" fmla="*/ 64 h 701"/>
                <a:gd name="T6" fmla="*/ 0 60000 65536"/>
                <a:gd name="T7" fmla="*/ 0 60000 65536"/>
                <a:gd name="T8" fmla="*/ 0 60000 65536"/>
                <a:gd name="T9" fmla="*/ 0 w 647"/>
                <a:gd name="T10" fmla="*/ 0 h 701"/>
                <a:gd name="T11" fmla="*/ 647 w 647"/>
                <a:gd name="T12" fmla="*/ 701 h 7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7" h="701">
                  <a:moveTo>
                    <a:pt x="0" y="13"/>
                  </a:moveTo>
                  <a:cubicBezTo>
                    <a:pt x="199" y="6"/>
                    <a:pt x="399" y="0"/>
                    <a:pt x="507" y="115"/>
                  </a:cubicBezTo>
                  <a:cubicBezTo>
                    <a:pt x="615" y="230"/>
                    <a:pt x="631" y="465"/>
                    <a:pt x="647" y="701"/>
                  </a:cubicBezTo>
                </a:path>
              </a:pathLst>
            </a:custGeom>
            <a:noFill/>
            <a:ln w="28575">
              <a:solidFill>
                <a:srgbClr val="FF0205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9" name="AutoShape 48">
              <a:extLst>
                <a:ext uri="{FF2B5EF4-FFF2-40B4-BE49-F238E27FC236}">
                  <a16:creationId xmlns:a16="http://schemas.microsoft.com/office/drawing/2014/main" id="{C26343B0-C0EF-2126-AE05-3DF8A700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3538"/>
              <a:ext cx="794" cy="42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20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80">
            <a:extLst>
              <a:ext uri="{FF2B5EF4-FFF2-40B4-BE49-F238E27FC236}">
                <a16:creationId xmlns:a16="http://schemas.microsoft.com/office/drawing/2014/main" id="{6E72320D-E2AA-6E4B-CDDE-818E01FA9750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519113"/>
            <a:ext cx="1333500" cy="1154112"/>
            <a:chOff x="1016" y="281"/>
            <a:chExt cx="840" cy="727"/>
          </a:xfrm>
        </p:grpSpPr>
        <p:sp>
          <p:nvSpPr>
            <p:cNvPr id="670769" name="Oval 49">
              <a:extLst>
                <a:ext uri="{FF2B5EF4-FFF2-40B4-BE49-F238E27FC236}">
                  <a16:creationId xmlns:a16="http://schemas.microsoft.com/office/drawing/2014/main" id="{390DFF11-9BC1-B4D1-5CE7-876860BFA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281"/>
              <a:ext cx="783" cy="260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+mn-ea"/>
                  <a:cs typeface="Times New Roman"/>
                </a:rPr>
                <a:t>score</a:t>
              </a:r>
            </a:p>
          </p:txBody>
        </p:sp>
        <p:sp>
          <p:nvSpPr>
            <p:cNvPr id="670790" name="AutoShape 70">
              <a:extLst>
                <a:ext uri="{FF2B5EF4-FFF2-40B4-BE49-F238E27FC236}">
                  <a16:creationId xmlns:a16="http://schemas.microsoft.com/office/drawing/2014/main" id="{D831188C-BD7A-B124-F968-FD1EAAB70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751"/>
              <a:ext cx="840" cy="257"/>
            </a:xfrm>
            <a:prstGeom prst="hexagon">
              <a:avLst>
                <a:gd name="adj" fmla="val 75009"/>
                <a:gd name="vf" fmla="val 11547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>
              <a:outerShdw blurRad="63500" dist="64758" dir="4721404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+mn-ea"/>
                  <a:cs typeface="Times New Roman"/>
                </a:rPr>
                <a:t>Note</a:t>
              </a:r>
            </a:p>
          </p:txBody>
        </p:sp>
        <p:sp>
          <p:nvSpPr>
            <p:cNvPr id="49207" name="Line 79">
              <a:extLst>
                <a:ext uri="{FF2B5EF4-FFF2-40B4-BE49-F238E27FC236}">
                  <a16:creationId xmlns:a16="http://schemas.microsoft.com/office/drawing/2014/main" id="{87C2D87C-35AA-0E72-682F-26BD90679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5" y="568"/>
              <a:ext cx="1" cy="187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6">
            <a:extLst>
              <a:ext uri="{FF2B5EF4-FFF2-40B4-BE49-F238E27FC236}">
                <a16:creationId xmlns:a16="http://schemas.microsoft.com/office/drawing/2014/main" id="{F2795ECF-13D2-1E06-637E-586082B51BE9}"/>
              </a:ext>
            </a:extLst>
          </p:cNvPr>
          <p:cNvGrpSpPr>
            <a:grpSpLocks/>
          </p:cNvGrpSpPr>
          <p:nvPr/>
        </p:nvGrpSpPr>
        <p:grpSpPr bwMode="auto">
          <a:xfrm>
            <a:off x="3387725" y="874713"/>
            <a:ext cx="1752600" cy="692150"/>
            <a:chOff x="2134" y="551"/>
            <a:chExt cx="1104" cy="436"/>
          </a:xfrm>
        </p:grpSpPr>
        <p:sp>
          <p:nvSpPr>
            <p:cNvPr id="49203" name="AutoShape 82">
              <a:extLst>
                <a:ext uri="{FF2B5EF4-FFF2-40B4-BE49-F238E27FC236}">
                  <a16:creationId xmlns:a16="http://schemas.microsoft.com/office/drawing/2014/main" id="{11C7596F-C148-E30F-C9E0-111352288E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34" y="551"/>
              <a:ext cx="1104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5 w 21600"/>
                <a:gd name="T13" fmla="*/ 5362 h 21600"/>
                <a:gd name="T14" fmla="*/ 18900 w 21600"/>
                <a:gd name="T15" fmla="*/ 16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9C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803" name="Text Box 83">
              <a:extLst>
                <a:ext uri="{FF2B5EF4-FFF2-40B4-BE49-F238E27FC236}">
                  <a16:creationId xmlns:a16="http://schemas.microsoft.com/office/drawing/2014/main" id="{423AC1E2-DB70-FE6A-A2CA-D40A082F2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" y="657"/>
              <a:ext cx="7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/>
                  <a:ea typeface="+mn-ea"/>
                  <a:cs typeface="Times New Roman"/>
                </a:rPr>
                <a:t>Flatten</a:t>
              </a:r>
            </a:p>
          </p:txBody>
        </p:sp>
      </p:grpSp>
      <p:grpSp>
        <p:nvGrpSpPr>
          <p:cNvPr id="8" name="Group 85">
            <a:extLst>
              <a:ext uri="{FF2B5EF4-FFF2-40B4-BE49-F238E27FC236}">
                <a16:creationId xmlns:a16="http://schemas.microsoft.com/office/drawing/2014/main" id="{FB168D23-8C37-2CE6-47F0-DA1474904B0E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42863"/>
            <a:ext cx="1752600" cy="736600"/>
            <a:chOff x="2137" y="27"/>
            <a:chExt cx="1104" cy="464"/>
          </a:xfrm>
        </p:grpSpPr>
        <p:sp>
          <p:nvSpPr>
            <p:cNvPr id="49201" name="AutoShape 81">
              <a:extLst>
                <a:ext uri="{FF2B5EF4-FFF2-40B4-BE49-F238E27FC236}">
                  <a16:creationId xmlns:a16="http://schemas.microsoft.com/office/drawing/2014/main" id="{E19710F7-9144-FD74-9659-A5A02089B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350"/>
              <a:ext cx="1104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5 w 21600"/>
                <a:gd name="T13" fmla="*/ 5362 h 21600"/>
                <a:gd name="T14" fmla="*/ 18900 w 21600"/>
                <a:gd name="T15" fmla="*/ 16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9C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804" name="Text Box 84">
              <a:extLst>
                <a:ext uri="{FF2B5EF4-FFF2-40B4-BE49-F238E27FC236}">
                  <a16:creationId xmlns:a16="http://schemas.microsoft.com/office/drawing/2014/main" id="{529D40E5-07BD-3E3D-0331-A31CD06EB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" y="27"/>
              <a:ext cx="76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/>
                  <a:ea typeface="+mn-ea"/>
                  <a:cs typeface="Times New Roman"/>
                </a:rPr>
                <a:t>Nodify</a:t>
              </a:r>
            </a:p>
          </p:txBody>
        </p:sp>
      </p:grpSp>
      <p:sp>
        <p:nvSpPr>
          <p:cNvPr id="670724" name="Line 4">
            <a:extLst>
              <a:ext uri="{FF2B5EF4-FFF2-40B4-BE49-F238E27FC236}">
                <a16:creationId xmlns:a16="http://schemas.microsoft.com/office/drawing/2014/main" id="{43FEDA0F-3F6C-9AAE-6CC1-003DA75F82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3913" y="2730500"/>
            <a:ext cx="2563812" cy="127317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9">
            <a:extLst>
              <a:ext uri="{FF2B5EF4-FFF2-40B4-BE49-F238E27FC236}">
                <a16:creationId xmlns:a16="http://schemas.microsoft.com/office/drawing/2014/main" id="{433E86EC-B855-9C0C-E348-B721F5ACA971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3987800"/>
            <a:ext cx="5340350" cy="2414588"/>
            <a:chOff x="589" y="2512"/>
            <a:chExt cx="3364" cy="1521"/>
          </a:xfrm>
        </p:grpSpPr>
        <p:grpSp>
          <p:nvGrpSpPr>
            <p:cNvPr id="49171" name="Group 11">
              <a:extLst>
                <a:ext uri="{FF2B5EF4-FFF2-40B4-BE49-F238E27FC236}">
                  <a16:creationId xmlns:a16="http://schemas.microsoft.com/office/drawing/2014/main" id="{345D76E4-4DC4-63FD-2E6F-43F3AC2B3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" y="3628"/>
              <a:ext cx="528" cy="374"/>
              <a:chOff x="954" y="3478"/>
              <a:chExt cx="923" cy="651"/>
            </a:xfrm>
          </p:grpSpPr>
          <p:sp>
            <p:nvSpPr>
              <p:cNvPr id="670732" name="AutoShape 12">
                <a:extLst>
                  <a:ext uri="{FF2B5EF4-FFF2-40B4-BE49-F238E27FC236}">
                    <a16:creationId xmlns:a16="http://schemas.microsoft.com/office/drawing/2014/main" id="{5BA555D8-E5E3-1DD9-C197-A800C3529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3664"/>
                <a:ext cx="923" cy="465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b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"/>
                  <a:ea typeface="+mn-ea"/>
                </a:endParaRPr>
              </a:p>
            </p:txBody>
          </p:sp>
          <p:sp>
            <p:nvSpPr>
              <p:cNvPr id="49200" name="Line 13">
                <a:extLst>
                  <a:ext uri="{FF2B5EF4-FFF2-40B4-BE49-F238E27FC236}">
                    <a16:creationId xmlns:a16="http://schemas.microsoft.com/office/drawing/2014/main" id="{240A4624-026D-D037-AF62-A95BC7582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3478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b"/>
              <a:lstStyle/>
              <a:p>
                <a:endParaRPr lang="en-US"/>
              </a:p>
            </p:txBody>
          </p:sp>
        </p:grpSp>
        <p:sp>
          <p:nvSpPr>
            <p:cNvPr id="670734" name="Text Box 14">
              <a:extLst>
                <a:ext uri="{FF2B5EF4-FFF2-40B4-BE49-F238E27FC236}">
                  <a16:creationId xmlns:a16="http://schemas.microsoft.com/office/drawing/2014/main" id="{F2F4567C-AD63-A53B-F29B-9905D60D8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" y="3796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  <p:grpSp>
          <p:nvGrpSpPr>
            <p:cNvPr id="49173" name="Group 16">
              <a:extLst>
                <a:ext uri="{FF2B5EF4-FFF2-40B4-BE49-F238E27FC236}">
                  <a16:creationId xmlns:a16="http://schemas.microsoft.com/office/drawing/2014/main" id="{12E11949-7922-366B-FB07-D047B56B7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" y="3628"/>
              <a:ext cx="527" cy="376"/>
              <a:chOff x="4378" y="3474"/>
              <a:chExt cx="923" cy="655"/>
            </a:xfrm>
          </p:grpSpPr>
          <p:sp>
            <p:nvSpPr>
              <p:cNvPr id="670737" name="AutoShape 17">
                <a:extLst>
                  <a:ext uri="{FF2B5EF4-FFF2-40B4-BE49-F238E27FC236}">
                    <a16:creationId xmlns:a16="http://schemas.microsoft.com/office/drawing/2014/main" id="{717572AB-072F-5DF4-EE9A-0620BDDA1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8" y="3662"/>
                <a:ext cx="923" cy="467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"/>
                  <a:ea typeface="+mn-ea"/>
                </a:endParaRPr>
              </a:p>
            </p:txBody>
          </p:sp>
          <p:sp>
            <p:nvSpPr>
              <p:cNvPr id="49198" name="Line 18">
                <a:extLst>
                  <a:ext uri="{FF2B5EF4-FFF2-40B4-BE49-F238E27FC236}">
                    <a16:creationId xmlns:a16="http://schemas.microsoft.com/office/drawing/2014/main" id="{7F7DC635-EE40-E01C-CB7C-AC51823CC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474"/>
                <a:ext cx="0" cy="263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0739" name="Text Box 19">
              <a:extLst>
                <a:ext uri="{FF2B5EF4-FFF2-40B4-BE49-F238E27FC236}">
                  <a16:creationId xmlns:a16="http://schemas.microsoft.com/office/drawing/2014/main" id="{475B478D-9BA0-A550-4EC9-904E74079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3800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—</a:t>
              </a:r>
            </a:p>
          </p:txBody>
        </p:sp>
        <p:sp>
          <p:nvSpPr>
            <p:cNvPr id="670751" name="AutoShape 31">
              <a:extLst>
                <a:ext uri="{FF2B5EF4-FFF2-40B4-BE49-F238E27FC236}">
                  <a16:creationId xmlns:a16="http://schemas.microsoft.com/office/drawing/2014/main" id="{E76F839F-0043-EBC7-B9EB-FC1BDF7BE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3746"/>
              <a:ext cx="528" cy="264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STRG</a:t>
              </a:r>
            </a:p>
          </p:txBody>
        </p:sp>
        <p:sp>
          <p:nvSpPr>
            <p:cNvPr id="49176" name="Line 32">
              <a:extLst>
                <a:ext uri="{FF2B5EF4-FFF2-40B4-BE49-F238E27FC236}">
                  <a16:creationId xmlns:a16="http://schemas.microsoft.com/office/drawing/2014/main" id="{660C4FFF-B7A6-683E-93D7-12C610561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7" y="3628"/>
              <a:ext cx="0" cy="149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77" name="Group 34">
              <a:extLst>
                <a:ext uri="{FF2B5EF4-FFF2-40B4-BE49-F238E27FC236}">
                  <a16:creationId xmlns:a16="http://schemas.microsoft.com/office/drawing/2014/main" id="{4FE5D155-9C5C-6C65-2616-04183D664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1" y="3628"/>
              <a:ext cx="529" cy="373"/>
              <a:chOff x="2088" y="3473"/>
              <a:chExt cx="923" cy="651"/>
            </a:xfrm>
          </p:grpSpPr>
          <p:sp>
            <p:nvSpPr>
              <p:cNvPr id="670755" name="AutoShape 35">
                <a:extLst>
                  <a:ext uri="{FF2B5EF4-FFF2-40B4-BE49-F238E27FC236}">
                    <a16:creationId xmlns:a16="http://schemas.microsoft.com/office/drawing/2014/main" id="{538EAF2C-DD30-7D6F-98B7-A15B32B87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660"/>
                <a:ext cx="923" cy="464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CH" sz="1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"/>
                  <a:ea typeface="+mn-ea"/>
                </a:endParaRPr>
              </a:p>
            </p:txBody>
          </p:sp>
          <p:sp>
            <p:nvSpPr>
              <p:cNvPr id="49196" name="Line 36">
                <a:extLst>
                  <a:ext uri="{FF2B5EF4-FFF2-40B4-BE49-F238E27FC236}">
                    <a16:creationId xmlns:a16="http://schemas.microsoft.com/office/drawing/2014/main" id="{4C559DD5-4153-A02F-9E64-72A14CD1B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3" y="3473"/>
                <a:ext cx="0" cy="26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0757" name="Text Box 37">
              <a:extLst>
                <a:ext uri="{FF2B5EF4-FFF2-40B4-BE49-F238E27FC236}">
                  <a16:creationId xmlns:a16="http://schemas.microsoft.com/office/drawing/2014/main" id="{CBD84B59-4617-F7EF-1981-EB2C2E71B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3800"/>
              <a:ext cx="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ath5" pitchFamily="2" charset="0"/>
                </a:rPr>
                <a:t>Ÿ</a:t>
              </a:r>
            </a:p>
          </p:txBody>
        </p:sp>
        <p:sp>
          <p:nvSpPr>
            <p:cNvPr id="670749" name="AutoShape 29">
              <a:extLst>
                <a:ext uri="{FF2B5EF4-FFF2-40B4-BE49-F238E27FC236}">
                  <a16:creationId xmlns:a16="http://schemas.microsoft.com/office/drawing/2014/main" id="{41684542-7932-157D-CC17-3E1A45CEA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" y="2512"/>
              <a:ext cx="840" cy="257"/>
            </a:xfrm>
            <a:prstGeom prst="hexagon">
              <a:avLst>
                <a:gd name="adj" fmla="val 75009"/>
                <a:gd name="vf" fmla="val 11547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>
              <a:outerShdw blurRad="63500" dist="64758" dir="4721404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ea typeface="+mn-ea"/>
                  <a:cs typeface="Times New Roman"/>
                </a:rPr>
                <a:t>Note</a:t>
              </a:r>
            </a:p>
          </p:txBody>
        </p:sp>
        <p:grpSp>
          <p:nvGrpSpPr>
            <p:cNvPr id="49180" name="Group 96">
              <a:extLst>
                <a:ext uri="{FF2B5EF4-FFF2-40B4-BE49-F238E27FC236}">
                  <a16:creationId xmlns:a16="http://schemas.microsoft.com/office/drawing/2014/main" id="{B5308B1D-B1B7-4E98-85FD-E6D5F2524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" y="2777"/>
              <a:ext cx="3364" cy="1233"/>
              <a:chOff x="589" y="2777"/>
              <a:chExt cx="3364" cy="1233"/>
            </a:xfrm>
          </p:grpSpPr>
          <p:grpSp>
            <p:nvGrpSpPr>
              <p:cNvPr id="49181" name="Group 95">
                <a:extLst>
                  <a:ext uri="{FF2B5EF4-FFF2-40B4-BE49-F238E27FC236}">
                    <a16:creationId xmlns:a16="http://schemas.microsoft.com/office/drawing/2014/main" id="{B5A93D8D-37A0-15FF-CAC3-802AC5212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9" y="2777"/>
                <a:ext cx="2661" cy="829"/>
                <a:chOff x="589" y="2777"/>
                <a:chExt cx="2661" cy="829"/>
              </a:xfrm>
            </p:grpSpPr>
            <p:sp>
              <p:nvSpPr>
                <p:cNvPr id="49187" name="Line 21">
                  <a:extLst>
                    <a:ext uri="{FF2B5EF4-FFF2-40B4-BE49-F238E27FC236}">
                      <a16:creationId xmlns:a16="http://schemas.microsoft.com/office/drawing/2014/main" id="{7238E0C7-AB34-AAFB-D09C-64F63054D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49" y="2787"/>
                  <a:ext cx="1048" cy="685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88" name="Line 22">
                  <a:extLst>
                    <a:ext uri="{FF2B5EF4-FFF2-40B4-BE49-F238E27FC236}">
                      <a16:creationId xmlns:a16="http://schemas.microsoft.com/office/drawing/2014/main" id="{90D65EE5-967B-A02B-3273-910E90A8C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4" y="2779"/>
                  <a:ext cx="791" cy="693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89" name="Line 23">
                  <a:extLst>
                    <a:ext uri="{FF2B5EF4-FFF2-40B4-BE49-F238E27FC236}">
                      <a16:creationId xmlns:a16="http://schemas.microsoft.com/office/drawing/2014/main" id="{65435C93-9A12-ED48-D7B3-EA720E7EC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3" y="2787"/>
                  <a:ext cx="380" cy="685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90" name="Line 24">
                  <a:extLst>
                    <a:ext uri="{FF2B5EF4-FFF2-40B4-BE49-F238E27FC236}">
                      <a16:creationId xmlns:a16="http://schemas.microsoft.com/office/drawing/2014/main" id="{01C5054B-9672-8AF2-F655-1A9F19B47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3" y="2777"/>
                  <a:ext cx="214" cy="695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0745" name="Rectangle 25">
                  <a:extLst>
                    <a:ext uri="{FF2B5EF4-FFF2-40B4-BE49-F238E27FC236}">
                      <a16:creationId xmlns:a16="http://schemas.microsoft.com/office/drawing/2014/main" id="{A10F2B24-82AB-D4C3-EF91-A4AEB7BB7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9" y="3454"/>
                  <a:ext cx="547" cy="152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89803" dir="2700000" algn="ctr" rotWithShape="0">
                    <a:srgbClr val="0066FF">
                      <a:alpha val="74998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de-CH" sz="18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/>
                      <a:ea typeface="+mn-ea"/>
                      <a:cs typeface="Times New Roman"/>
                    </a:rPr>
                    <a:t>onset</a:t>
                  </a:r>
                </a:p>
              </p:txBody>
            </p:sp>
            <p:sp>
              <p:nvSpPr>
                <p:cNvPr id="670746" name="Rectangle 26">
                  <a:extLst>
                    <a:ext uri="{FF2B5EF4-FFF2-40B4-BE49-F238E27FC236}">
                      <a16:creationId xmlns:a16="http://schemas.microsoft.com/office/drawing/2014/main" id="{235970B2-EAC9-34C3-7A9C-1D2F1C35A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9" y="3454"/>
                  <a:ext cx="547" cy="152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89803" dir="2700000" algn="ctr" rotWithShape="0">
                    <a:srgbClr val="0066FF">
                      <a:alpha val="74998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de-CH" sz="18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/>
                      <a:ea typeface="+mn-ea"/>
                      <a:cs typeface="Times New Roman"/>
                    </a:rPr>
                    <a:t>loudness</a:t>
                  </a:r>
                </a:p>
              </p:txBody>
            </p:sp>
            <p:sp>
              <p:nvSpPr>
                <p:cNvPr id="670747" name="Rectangle 27">
                  <a:extLst>
                    <a:ext uri="{FF2B5EF4-FFF2-40B4-BE49-F238E27FC236}">
                      <a16:creationId xmlns:a16="http://schemas.microsoft.com/office/drawing/2014/main" id="{67D54BA8-9662-6319-5C55-C44AE14A1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3" y="3454"/>
                  <a:ext cx="547" cy="152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89803" dir="2700000" algn="ctr" rotWithShape="0">
                    <a:srgbClr val="0066FF">
                      <a:alpha val="74998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de-CH" sz="18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/>
                      <a:ea typeface="+mn-ea"/>
                      <a:cs typeface="Times New Roman"/>
                    </a:rPr>
                    <a:t>duration</a:t>
                  </a:r>
                </a:p>
              </p:txBody>
            </p:sp>
            <p:sp>
              <p:nvSpPr>
                <p:cNvPr id="670748" name="Rectangle 28">
                  <a:extLst>
                    <a:ext uri="{FF2B5EF4-FFF2-40B4-BE49-F238E27FC236}">
                      <a16:creationId xmlns:a16="http://schemas.microsoft.com/office/drawing/2014/main" id="{0C54B046-8E1B-F35C-5A40-21DF5C61A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3454"/>
                  <a:ext cx="547" cy="152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63500" dist="89803" dir="2700000" algn="ctr" rotWithShape="0">
                    <a:srgbClr val="0066FF">
                      <a:alpha val="74998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de-CH" sz="18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/>
                      <a:ea typeface="+mn-ea"/>
                      <a:cs typeface="Times New Roman"/>
                    </a:rPr>
                    <a:t>pitch</a:t>
                  </a:r>
                </a:p>
              </p:txBody>
            </p:sp>
          </p:grpSp>
          <p:sp>
            <p:nvSpPr>
              <p:cNvPr id="49182" name="Line 90">
                <a:extLst>
                  <a:ext uri="{FF2B5EF4-FFF2-40B4-BE49-F238E27FC236}">
                    <a16:creationId xmlns:a16="http://schemas.microsoft.com/office/drawing/2014/main" id="{3BDB618E-9DE0-159D-F5A3-CACA6E682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2787"/>
                <a:ext cx="1326" cy="685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11" name="Rectangle 91">
                <a:extLst>
                  <a:ext uri="{FF2B5EF4-FFF2-40B4-BE49-F238E27FC236}">
                    <a16:creationId xmlns:a16="http://schemas.microsoft.com/office/drawing/2014/main" id="{2EEA8E11-85DB-A0A0-09DF-5AE2E056C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6" y="3454"/>
                <a:ext cx="547" cy="152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 sz="1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/>
                    <a:ea typeface="+mn-ea"/>
                    <a:cs typeface="Times New Roman"/>
                  </a:rPr>
                  <a:t>voice</a:t>
                </a:r>
              </a:p>
            </p:txBody>
          </p:sp>
          <p:grpSp>
            <p:nvGrpSpPr>
              <p:cNvPr id="49184" name="Group 92">
                <a:extLst>
                  <a:ext uri="{FF2B5EF4-FFF2-40B4-BE49-F238E27FC236}">
                    <a16:creationId xmlns:a16="http://schemas.microsoft.com/office/drawing/2014/main" id="{92E2C704-18D1-9723-630D-A910D9F9AC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3628"/>
                <a:ext cx="528" cy="382"/>
                <a:chOff x="3151" y="3628"/>
                <a:chExt cx="528" cy="382"/>
              </a:xfrm>
            </p:grpSpPr>
            <p:sp>
              <p:nvSpPr>
                <p:cNvPr id="670813" name="AutoShape 93">
                  <a:extLst>
                    <a:ext uri="{FF2B5EF4-FFF2-40B4-BE49-F238E27FC236}">
                      <a16:creationId xmlns:a16="http://schemas.microsoft.com/office/drawing/2014/main" id="{98038DE4-FA59-83F8-BD57-56063C6E3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1" y="3746"/>
                  <a:ext cx="528" cy="264"/>
                </a:xfrm>
                <a:prstGeom prst="can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de-CH" altLang="en-US" sz="18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ath5" pitchFamily="2" charset="0"/>
                    </a:rPr>
                    <a:t>     Ÿ</a:t>
                  </a:r>
                </a:p>
              </p:txBody>
            </p:sp>
            <p:sp>
              <p:nvSpPr>
                <p:cNvPr id="49186" name="Line 94">
                  <a:extLst>
                    <a:ext uri="{FF2B5EF4-FFF2-40B4-BE49-F238E27FC236}">
                      <a16:creationId xmlns:a16="http://schemas.microsoft.com/office/drawing/2014/main" id="{6414F75A-747B-B874-D3E9-60FEBB593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9" y="3628"/>
                  <a:ext cx="0" cy="149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103">
            <a:extLst>
              <a:ext uri="{FF2B5EF4-FFF2-40B4-BE49-F238E27FC236}">
                <a16:creationId xmlns:a16="http://schemas.microsoft.com/office/drawing/2014/main" id="{4803DD65-FD0D-3967-1E88-32698A69A708}"/>
              </a:ext>
            </a:extLst>
          </p:cNvPr>
          <p:cNvGrpSpPr>
            <a:grpSpLocks/>
          </p:cNvGrpSpPr>
          <p:nvPr/>
        </p:nvGrpSpPr>
        <p:grpSpPr bwMode="auto">
          <a:xfrm>
            <a:off x="5640388" y="2792413"/>
            <a:ext cx="1636712" cy="3228975"/>
            <a:chOff x="3553" y="1759"/>
            <a:chExt cx="1031" cy="2034"/>
          </a:xfrm>
        </p:grpSpPr>
        <p:pic>
          <p:nvPicPr>
            <p:cNvPr id="670821" name="Picture 101">
              <a:extLst>
                <a:ext uri="{FF2B5EF4-FFF2-40B4-BE49-F238E27FC236}">
                  <a16:creationId xmlns:a16="http://schemas.microsoft.com/office/drawing/2014/main" id="{8B1582D2-0F88-1236-753F-56270C8C7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3" y="1999"/>
              <a:ext cx="656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</p:pic>
        <p:grpSp>
          <p:nvGrpSpPr>
            <p:cNvPr id="49168" name="Group 43">
              <a:extLst>
                <a:ext uri="{FF2B5EF4-FFF2-40B4-BE49-F238E27FC236}">
                  <a16:creationId xmlns:a16="http://schemas.microsoft.com/office/drawing/2014/main" id="{C0826AA9-D525-97EA-B4D9-49774DA1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0" y="1759"/>
              <a:ext cx="414" cy="2034"/>
              <a:chOff x="4058" y="1759"/>
              <a:chExt cx="414" cy="2034"/>
            </a:xfrm>
          </p:grpSpPr>
          <p:sp>
            <p:nvSpPr>
              <p:cNvPr id="49169" name="Oval 44">
                <a:extLst>
                  <a:ext uri="{FF2B5EF4-FFF2-40B4-BE49-F238E27FC236}">
                    <a16:creationId xmlns:a16="http://schemas.microsoft.com/office/drawing/2014/main" id="{C352F9B0-102F-A027-ADF3-D2F092071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8" y="3380"/>
                <a:ext cx="414" cy="41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70" name="Freeform 45">
                <a:extLst>
                  <a:ext uri="{FF2B5EF4-FFF2-40B4-BE49-F238E27FC236}">
                    <a16:creationId xmlns:a16="http://schemas.microsoft.com/office/drawing/2014/main" id="{8D549B6D-58A4-8051-F638-951DC8E3978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096" y="1759"/>
                <a:ext cx="40" cy="1659"/>
              </a:xfrm>
              <a:custGeom>
                <a:avLst/>
                <a:gdLst>
                  <a:gd name="T0" fmla="*/ 0 w 647"/>
                  <a:gd name="T1" fmla="*/ 2147483646 h 701"/>
                  <a:gd name="T2" fmla="*/ 0 w 647"/>
                  <a:gd name="T3" fmla="*/ 2147483646 h 701"/>
                  <a:gd name="T4" fmla="*/ 0 w 647"/>
                  <a:gd name="T5" fmla="*/ 2147483646 h 701"/>
                  <a:gd name="T6" fmla="*/ 0 60000 65536"/>
                  <a:gd name="T7" fmla="*/ 0 60000 65536"/>
                  <a:gd name="T8" fmla="*/ 0 60000 65536"/>
                  <a:gd name="T9" fmla="*/ 0 w 647"/>
                  <a:gd name="T10" fmla="*/ 0 h 701"/>
                  <a:gd name="T11" fmla="*/ 647 w 647"/>
                  <a:gd name="T12" fmla="*/ 701 h 7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7" h="701">
                    <a:moveTo>
                      <a:pt x="0" y="13"/>
                    </a:moveTo>
                    <a:cubicBezTo>
                      <a:pt x="199" y="6"/>
                      <a:pt x="399" y="0"/>
                      <a:pt x="507" y="115"/>
                    </a:cubicBezTo>
                    <a:cubicBezTo>
                      <a:pt x="615" y="230"/>
                      <a:pt x="631" y="465"/>
                      <a:pt x="647" y="701"/>
                    </a:cubicBezTo>
                  </a:path>
                </a:pathLst>
              </a:custGeom>
              <a:noFill/>
              <a:ln w="28575">
                <a:solidFill>
                  <a:srgbClr val="FF0205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5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2">
            <a:extLst>
              <a:ext uri="{FF2B5EF4-FFF2-40B4-BE49-F238E27FC236}">
                <a16:creationId xmlns:a16="http://schemas.microsoft.com/office/drawing/2014/main" id="{27F77774-D5B8-814A-DBA2-66F8E4E7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0"/>
            <a:ext cx="5089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score form by Mariana Montiel</a:t>
            </a:r>
            <a:endParaRPr lang="de-DE" altLang="en-US" sz="2400">
              <a:latin typeface="Times" pitchFamily="2" charset="0"/>
            </a:endParaRPr>
          </a:p>
        </p:txBody>
      </p:sp>
      <p:pic>
        <p:nvPicPr>
          <p:cNvPr id="50178" name="Picture 2" descr="score.jpg">
            <a:extLst>
              <a:ext uri="{FF2B5EF4-FFF2-40B4-BE49-F238E27FC236}">
                <a16:creationId xmlns:a16="http://schemas.microsoft.com/office/drawing/2014/main" id="{327E976E-2D20-9883-EC42-DC3BB384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050"/>
            <a:ext cx="990282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9AE89645-6259-BF7E-EFB2-4DEFBB5B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12750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IX.1.2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Tracing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Pathway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together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gesturalization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6146" name="Picture 2" descr="page336image47088032">
            <a:extLst>
              <a:ext uri="{FF2B5EF4-FFF2-40B4-BE49-F238E27FC236}">
                <a16:creationId xmlns:a16="http://schemas.microsoft.com/office/drawing/2014/main" id="{5E43B643-FAC1-4006-0D08-2CAD7931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1466850"/>
            <a:ext cx="2528888" cy="4948238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page336image47088032">
            <a:extLst>
              <a:ext uri="{FF2B5EF4-FFF2-40B4-BE49-F238E27FC236}">
                <a16:creationId xmlns:a16="http://schemas.microsoft.com/office/drawing/2014/main" id="{2324F2F3-736D-6C0B-A6BB-8763FAEC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1487488"/>
            <a:ext cx="2528887" cy="4949825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E30472D-D505-34D7-9005-9B48859A0F91}"/>
              </a:ext>
            </a:extLst>
          </p:cNvPr>
          <p:cNvSpPr/>
          <p:nvPr/>
        </p:nvSpPr>
        <p:spPr bwMode="auto">
          <a:xfrm>
            <a:off x="5821363" y="1487488"/>
            <a:ext cx="1698625" cy="4602162"/>
          </a:xfrm>
          <a:custGeom>
            <a:avLst/>
            <a:gdLst>
              <a:gd name="connsiteX0" fmla="*/ 289584 w 1698121"/>
              <a:gd name="connsiteY0" fmla="*/ 4490978 h 4601676"/>
              <a:gd name="connsiteX1" fmla="*/ 1041938 w 1698121"/>
              <a:gd name="connsiteY1" fmla="*/ 4560426 h 4601676"/>
              <a:gd name="connsiteX2" fmla="*/ 1632247 w 1698121"/>
              <a:gd name="connsiteY2" fmla="*/ 3935393 h 4601676"/>
              <a:gd name="connsiteX3" fmla="*/ 1562799 w 1698121"/>
              <a:gd name="connsiteY3" fmla="*/ 2777924 h 4601676"/>
              <a:gd name="connsiteX4" fmla="*/ 555802 w 1698121"/>
              <a:gd name="connsiteY4" fmla="*/ 2037145 h 4601676"/>
              <a:gd name="connsiteX5" fmla="*/ 34941 w 1698121"/>
              <a:gd name="connsiteY5" fmla="*/ 925975 h 4601676"/>
              <a:gd name="connsiteX6" fmla="*/ 46516 w 1698121"/>
              <a:gd name="connsiteY6" fmla="*/ 0 h 4601676"/>
              <a:gd name="connsiteX7" fmla="*/ 46516 w 1698121"/>
              <a:gd name="connsiteY7" fmla="*/ 0 h 4601676"/>
              <a:gd name="connsiteX8" fmla="*/ 46516 w 1698121"/>
              <a:gd name="connsiteY8" fmla="*/ 0 h 460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21" h="4601676">
                <a:moveTo>
                  <a:pt x="289584" y="4490978"/>
                </a:moveTo>
                <a:cubicBezTo>
                  <a:pt x="553872" y="4572001"/>
                  <a:pt x="818161" y="4653024"/>
                  <a:pt x="1041938" y="4560426"/>
                </a:cubicBezTo>
                <a:cubicBezTo>
                  <a:pt x="1265715" y="4467828"/>
                  <a:pt x="1545437" y="4232477"/>
                  <a:pt x="1632247" y="3935393"/>
                </a:cubicBezTo>
                <a:cubicBezTo>
                  <a:pt x="1719057" y="3638309"/>
                  <a:pt x="1742206" y="3094299"/>
                  <a:pt x="1562799" y="2777924"/>
                </a:cubicBezTo>
                <a:cubicBezTo>
                  <a:pt x="1383392" y="2461549"/>
                  <a:pt x="810445" y="2345803"/>
                  <a:pt x="555802" y="2037145"/>
                </a:cubicBezTo>
                <a:cubicBezTo>
                  <a:pt x="301159" y="1728487"/>
                  <a:pt x="119822" y="1265499"/>
                  <a:pt x="34941" y="925975"/>
                </a:cubicBezTo>
                <a:cubicBezTo>
                  <a:pt x="-49940" y="586451"/>
                  <a:pt x="46516" y="0"/>
                  <a:pt x="46516" y="0"/>
                </a:cubicBezTo>
                <a:lnTo>
                  <a:pt x="46516" y="0"/>
                </a:lnTo>
                <a:lnTo>
                  <a:pt x="46516" y="0"/>
                </a:ln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Math1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500FA00-2896-8108-9C61-97C313DE6140}"/>
              </a:ext>
            </a:extLst>
          </p:cNvPr>
          <p:cNvSpPr/>
          <p:nvPr/>
        </p:nvSpPr>
        <p:spPr bwMode="auto">
          <a:xfrm>
            <a:off x="6362700" y="1466850"/>
            <a:ext cx="2289175" cy="5143500"/>
          </a:xfrm>
          <a:custGeom>
            <a:avLst/>
            <a:gdLst>
              <a:gd name="connsiteX0" fmla="*/ 289584 w 1698121"/>
              <a:gd name="connsiteY0" fmla="*/ 4490978 h 4601676"/>
              <a:gd name="connsiteX1" fmla="*/ 1041938 w 1698121"/>
              <a:gd name="connsiteY1" fmla="*/ 4560426 h 4601676"/>
              <a:gd name="connsiteX2" fmla="*/ 1632247 w 1698121"/>
              <a:gd name="connsiteY2" fmla="*/ 3935393 h 4601676"/>
              <a:gd name="connsiteX3" fmla="*/ 1562799 w 1698121"/>
              <a:gd name="connsiteY3" fmla="*/ 2777924 h 4601676"/>
              <a:gd name="connsiteX4" fmla="*/ 555802 w 1698121"/>
              <a:gd name="connsiteY4" fmla="*/ 2037145 h 4601676"/>
              <a:gd name="connsiteX5" fmla="*/ 34941 w 1698121"/>
              <a:gd name="connsiteY5" fmla="*/ 925975 h 4601676"/>
              <a:gd name="connsiteX6" fmla="*/ 46516 w 1698121"/>
              <a:gd name="connsiteY6" fmla="*/ 0 h 4601676"/>
              <a:gd name="connsiteX7" fmla="*/ 46516 w 1698121"/>
              <a:gd name="connsiteY7" fmla="*/ 0 h 4601676"/>
              <a:gd name="connsiteX8" fmla="*/ 46516 w 1698121"/>
              <a:gd name="connsiteY8" fmla="*/ 0 h 4601676"/>
              <a:gd name="connsiteX0" fmla="*/ 289584 w 1822506"/>
              <a:gd name="connsiteY0" fmla="*/ 4490978 h 4601676"/>
              <a:gd name="connsiteX1" fmla="*/ 1041938 w 1822506"/>
              <a:gd name="connsiteY1" fmla="*/ 4560426 h 4601676"/>
              <a:gd name="connsiteX2" fmla="*/ 1632247 w 1822506"/>
              <a:gd name="connsiteY2" fmla="*/ 3935393 h 4601676"/>
              <a:gd name="connsiteX3" fmla="*/ 1745679 w 1822506"/>
              <a:gd name="connsiteY3" fmla="*/ 2671244 h 4601676"/>
              <a:gd name="connsiteX4" fmla="*/ 555802 w 1822506"/>
              <a:gd name="connsiteY4" fmla="*/ 2037145 h 4601676"/>
              <a:gd name="connsiteX5" fmla="*/ 34941 w 1822506"/>
              <a:gd name="connsiteY5" fmla="*/ 925975 h 4601676"/>
              <a:gd name="connsiteX6" fmla="*/ 46516 w 1822506"/>
              <a:gd name="connsiteY6" fmla="*/ 0 h 4601676"/>
              <a:gd name="connsiteX7" fmla="*/ 46516 w 1822506"/>
              <a:gd name="connsiteY7" fmla="*/ 0 h 4601676"/>
              <a:gd name="connsiteX8" fmla="*/ 46516 w 1822506"/>
              <a:gd name="connsiteY8" fmla="*/ 0 h 4601676"/>
              <a:gd name="connsiteX0" fmla="*/ 435041 w 2722023"/>
              <a:gd name="connsiteY0" fmla="*/ 4490978 h 4601676"/>
              <a:gd name="connsiteX1" fmla="*/ 1187395 w 2722023"/>
              <a:gd name="connsiteY1" fmla="*/ 4560426 h 4601676"/>
              <a:gd name="connsiteX2" fmla="*/ 1777704 w 2722023"/>
              <a:gd name="connsiteY2" fmla="*/ 3935393 h 4601676"/>
              <a:gd name="connsiteX3" fmla="*/ 1891136 w 2722023"/>
              <a:gd name="connsiteY3" fmla="*/ 2671244 h 4601676"/>
              <a:gd name="connsiteX4" fmla="*/ 2667219 w 2722023"/>
              <a:gd name="connsiteY4" fmla="*/ 1595185 h 4601676"/>
              <a:gd name="connsiteX5" fmla="*/ 180398 w 2722023"/>
              <a:gd name="connsiteY5" fmla="*/ 925975 h 4601676"/>
              <a:gd name="connsiteX6" fmla="*/ 191973 w 2722023"/>
              <a:gd name="connsiteY6" fmla="*/ 0 h 4601676"/>
              <a:gd name="connsiteX7" fmla="*/ 191973 w 2722023"/>
              <a:gd name="connsiteY7" fmla="*/ 0 h 4601676"/>
              <a:gd name="connsiteX8" fmla="*/ 191973 w 2722023"/>
              <a:gd name="connsiteY8" fmla="*/ 0 h 4601676"/>
              <a:gd name="connsiteX0" fmla="*/ 243068 w 2637293"/>
              <a:gd name="connsiteY0" fmla="*/ 4490978 h 4601676"/>
              <a:gd name="connsiteX1" fmla="*/ 995422 w 2637293"/>
              <a:gd name="connsiteY1" fmla="*/ 4560426 h 4601676"/>
              <a:gd name="connsiteX2" fmla="*/ 1585731 w 2637293"/>
              <a:gd name="connsiteY2" fmla="*/ 3935393 h 4601676"/>
              <a:gd name="connsiteX3" fmla="*/ 1699163 w 2637293"/>
              <a:gd name="connsiteY3" fmla="*/ 2671244 h 4601676"/>
              <a:gd name="connsiteX4" fmla="*/ 2475246 w 2637293"/>
              <a:gd name="connsiteY4" fmla="*/ 1595185 h 4601676"/>
              <a:gd name="connsiteX5" fmla="*/ 2396345 w 2637293"/>
              <a:gd name="connsiteY5" fmla="*/ 316375 h 4601676"/>
              <a:gd name="connsiteX6" fmla="*/ 0 w 2637293"/>
              <a:gd name="connsiteY6" fmla="*/ 0 h 4601676"/>
              <a:gd name="connsiteX7" fmla="*/ 0 w 2637293"/>
              <a:gd name="connsiteY7" fmla="*/ 0 h 4601676"/>
              <a:gd name="connsiteX8" fmla="*/ 0 w 2637293"/>
              <a:gd name="connsiteY8" fmla="*/ 0 h 4601676"/>
              <a:gd name="connsiteX0" fmla="*/ 243068 w 2556255"/>
              <a:gd name="connsiteY0" fmla="*/ 4503157 h 4613855"/>
              <a:gd name="connsiteX1" fmla="*/ 995422 w 2556255"/>
              <a:gd name="connsiteY1" fmla="*/ 4572605 h 4613855"/>
              <a:gd name="connsiteX2" fmla="*/ 1585731 w 2556255"/>
              <a:gd name="connsiteY2" fmla="*/ 3947572 h 4613855"/>
              <a:gd name="connsiteX3" fmla="*/ 1699163 w 2556255"/>
              <a:gd name="connsiteY3" fmla="*/ 2683423 h 4613855"/>
              <a:gd name="connsiteX4" fmla="*/ 2475246 w 2556255"/>
              <a:gd name="connsiteY4" fmla="*/ 1607364 h 4613855"/>
              <a:gd name="connsiteX5" fmla="*/ 2396345 w 2556255"/>
              <a:gd name="connsiteY5" fmla="*/ 328554 h 4613855"/>
              <a:gd name="connsiteX6" fmla="*/ 1270772 w 2556255"/>
              <a:gd name="connsiteY6" fmla="*/ 23629 h 4613855"/>
              <a:gd name="connsiteX7" fmla="*/ 0 w 2556255"/>
              <a:gd name="connsiteY7" fmla="*/ 12179 h 4613855"/>
              <a:gd name="connsiteX8" fmla="*/ 0 w 2556255"/>
              <a:gd name="connsiteY8" fmla="*/ 12179 h 4613855"/>
              <a:gd name="connsiteX9" fmla="*/ 0 w 2556255"/>
              <a:gd name="connsiteY9" fmla="*/ 12179 h 4613855"/>
              <a:gd name="connsiteX0" fmla="*/ 243068 w 2556255"/>
              <a:gd name="connsiteY0" fmla="*/ 5033239 h 5143937"/>
              <a:gd name="connsiteX1" fmla="*/ 995422 w 2556255"/>
              <a:gd name="connsiteY1" fmla="*/ 5102687 h 5143937"/>
              <a:gd name="connsiteX2" fmla="*/ 1585731 w 2556255"/>
              <a:gd name="connsiteY2" fmla="*/ 4477654 h 5143937"/>
              <a:gd name="connsiteX3" fmla="*/ 1699163 w 2556255"/>
              <a:gd name="connsiteY3" fmla="*/ 3213505 h 5143937"/>
              <a:gd name="connsiteX4" fmla="*/ 2475246 w 2556255"/>
              <a:gd name="connsiteY4" fmla="*/ 2137446 h 5143937"/>
              <a:gd name="connsiteX5" fmla="*/ 2396345 w 2556255"/>
              <a:gd name="connsiteY5" fmla="*/ 858636 h 5143937"/>
              <a:gd name="connsiteX6" fmla="*/ 1270772 w 2556255"/>
              <a:gd name="connsiteY6" fmla="*/ 553711 h 5143937"/>
              <a:gd name="connsiteX7" fmla="*/ 0 w 2556255"/>
              <a:gd name="connsiteY7" fmla="*/ 542261 h 5143937"/>
              <a:gd name="connsiteX8" fmla="*/ 0 w 2556255"/>
              <a:gd name="connsiteY8" fmla="*/ 542261 h 5143937"/>
              <a:gd name="connsiteX9" fmla="*/ 1467294 w 2556255"/>
              <a:gd name="connsiteY9" fmla="*/ 0 h 5143937"/>
              <a:gd name="connsiteX0" fmla="*/ 243068 w 2556255"/>
              <a:gd name="connsiteY0" fmla="*/ 5033239 h 5143937"/>
              <a:gd name="connsiteX1" fmla="*/ 995422 w 2556255"/>
              <a:gd name="connsiteY1" fmla="*/ 5102687 h 5143937"/>
              <a:gd name="connsiteX2" fmla="*/ 1585731 w 2556255"/>
              <a:gd name="connsiteY2" fmla="*/ 4477654 h 5143937"/>
              <a:gd name="connsiteX3" fmla="*/ 1699163 w 2556255"/>
              <a:gd name="connsiteY3" fmla="*/ 3213505 h 5143937"/>
              <a:gd name="connsiteX4" fmla="*/ 2475246 w 2556255"/>
              <a:gd name="connsiteY4" fmla="*/ 2137446 h 5143937"/>
              <a:gd name="connsiteX5" fmla="*/ 2396345 w 2556255"/>
              <a:gd name="connsiteY5" fmla="*/ 858636 h 5143937"/>
              <a:gd name="connsiteX6" fmla="*/ 1270772 w 2556255"/>
              <a:gd name="connsiteY6" fmla="*/ 553711 h 5143937"/>
              <a:gd name="connsiteX7" fmla="*/ 0 w 2556255"/>
              <a:gd name="connsiteY7" fmla="*/ 542261 h 5143937"/>
              <a:gd name="connsiteX8" fmla="*/ 1765005 w 2556255"/>
              <a:gd name="connsiteY8" fmla="*/ 287080 h 5143937"/>
              <a:gd name="connsiteX9" fmla="*/ 1467294 w 2556255"/>
              <a:gd name="connsiteY9" fmla="*/ 0 h 5143937"/>
              <a:gd name="connsiteX0" fmla="*/ 0 w 2313187"/>
              <a:gd name="connsiteY0" fmla="*/ 5033239 h 5143937"/>
              <a:gd name="connsiteX1" fmla="*/ 752354 w 2313187"/>
              <a:gd name="connsiteY1" fmla="*/ 5102687 h 5143937"/>
              <a:gd name="connsiteX2" fmla="*/ 1342663 w 2313187"/>
              <a:gd name="connsiteY2" fmla="*/ 4477654 h 5143937"/>
              <a:gd name="connsiteX3" fmla="*/ 1456095 w 2313187"/>
              <a:gd name="connsiteY3" fmla="*/ 3213505 h 5143937"/>
              <a:gd name="connsiteX4" fmla="*/ 2232178 w 2313187"/>
              <a:gd name="connsiteY4" fmla="*/ 2137446 h 5143937"/>
              <a:gd name="connsiteX5" fmla="*/ 2153277 w 2313187"/>
              <a:gd name="connsiteY5" fmla="*/ 858636 h 5143937"/>
              <a:gd name="connsiteX6" fmla="*/ 1027704 w 2313187"/>
              <a:gd name="connsiteY6" fmla="*/ 553711 h 5143937"/>
              <a:gd name="connsiteX7" fmla="*/ 1521937 w 2313187"/>
              <a:gd name="connsiteY7" fmla="*/ 287080 h 5143937"/>
              <a:gd name="connsiteX8" fmla="*/ 1224226 w 2313187"/>
              <a:gd name="connsiteY8" fmla="*/ 0 h 5143937"/>
              <a:gd name="connsiteX0" fmla="*/ 0 w 2289772"/>
              <a:gd name="connsiteY0" fmla="*/ 5033239 h 5143937"/>
              <a:gd name="connsiteX1" fmla="*/ 752354 w 2289772"/>
              <a:gd name="connsiteY1" fmla="*/ 5102687 h 5143937"/>
              <a:gd name="connsiteX2" fmla="*/ 1342663 w 2289772"/>
              <a:gd name="connsiteY2" fmla="*/ 4477654 h 5143937"/>
              <a:gd name="connsiteX3" fmla="*/ 1456095 w 2289772"/>
              <a:gd name="connsiteY3" fmla="*/ 3213505 h 5143937"/>
              <a:gd name="connsiteX4" fmla="*/ 2232178 w 2289772"/>
              <a:gd name="connsiteY4" fmla="*/ 2137446 h 5143937"/>
              <a:gd name="connsiteX5" fmla="*/ 2153277 w 2289772"/>
              <a:gd name="connsiteY5" fmla="*/ 858636 h 5143937"/>
              <a:gd name="connsiteX6" fmla="*/ 1521937 w 2289772"/>
              <a:gd name="connsiteY6" fmla="*/ 287080 h 5143937"/>
              <a:gd name="connsiteX7" fmla="*/ 1224226 w 2289772"/>
              <a:gd name="connsiteY7" fmla="*/ 0 h 514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772" h="5143937">
                <a:moveTo>
                  <a:pt x="0" y="5033239"/>
                </a:moveTo>
                <a:cubicBezTo>
                  <a:pt x="264288" y="5114262"/>
                  <a:pt x="528577" y="5195285"/>
                  <a:pt x="752354" y="5102687"/>
                </a:cubicBezTo>
                <a:cubicBezTo>
                  <a:pt x="976131" y="5010089"/>
                  <a:pt x="1225373" y="4792518"/>
                  <a:pt x="1342663" y="4477654"/>
                </a:cubicBezTo>
                <a:cubicBezTo>
                  <a:pt x="1459953" y="4162790"/>
                  <a:pt x="1307843" y="3603540"/>
                  <a:pt x="1456095" y="3213505"/>
                </a:cubicBezTo>
                <a:cubicBezTo>
                  <a:pt x="1604347" y="2823470"/>
                  <a:pt x="2115981" y="2529924"/>
                  <a:pt x="2232178" y="2137446"/>
                </a:cubicBezTo>
                <a:cubicBezTo>
                  <a:pt x="2348375" y="1744968"/>
                  <a:pt x="2271650" y="1167030"/>
                  <a:pt x="2153277" y="858636"/>
                </a:cubicBezTo>
                <a:cubicBezTo>
                  <a:pt x="2034904" y="550242"/>
                  <a:pt x="1676779" y="430186"/>
                  <a:pt x="1521937" y="287080"/>
                </a:cubicBezTo>
                <a:lnTo>
                  <a:pt x="1224226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Math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2">
            <a:extLst>
              <a:ext uri="{FF2B5EF4-FFF2-40B4-BE49-F238E27FC236}">
                <a16:creationId xmlns:a16="http://schemas.microsoft.com/office/drawing/2014/main" id="{049EA943-8172-C359-93F0-2249692AB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441575"/>
            <a:ext cx="7532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denoteX notation for forms and denotators </a:t>
            </a:r>
            <a:endParaRPr lang="de-DE" altLang="en-US" sz="240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Text Box 2">
            <a:extLst>
              <a:ext uri="{FF2B5EF4-FFF2-40B4-BE49-F238E27FC236}">
                <a16:creationId xmlns:a16="http://schemas.microsoft.com/office/drawing/2014/main" id="{3E8A2CB3-8C41-D917-9A92-6EFA8587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07963"/>
            <a:ext cx="84486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algn="ctr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Name:.TYPE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Coordinator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);</a:t>
            </a:r>
            <a:b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TYPE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following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Simple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Limit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Colimit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Powerset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Coordinator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following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TYPE = Simple: STRING, Boole, </a:t>
            </a:r>
            <a:r>
              <a:rPr lang="de-CH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</a:rPr>
              <a:t>Ÿ</a:t>
            </a:r>
            <a:r>
              <a:rPr lang="de-CH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CH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</a:rPr>
              <a:t>—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 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- TYPE = Limit,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Colimit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: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sequence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F</a:t>
            </a:r>
            <a:r>
              <a:rPr lang="de-DE" altLang="en-US" sz="24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4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form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names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- TYPE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Powerset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form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name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7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7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7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7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7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7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7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7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0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Text Box 2">
            <a:extLst>
              <a:ext uri="{FF2B5EF4-FFF2-40B4-BE49-F238E27FC236}">
                <a16:creationId xmlns:a16="http://schemas.microsoft.com/office/drawing/2014/main" id="{C4151D9D-E122-3CF6-FDC5-FF9D08A5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07963"/>
            <a:ext cx="844867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algn="ctr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Name:@FORM(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Coordinates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);</a:t>
            </a:r>
            <a:b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form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Coordinates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= x,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looks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follows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FORM:.Simple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(F),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x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element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 </a:t>
            </a:r>
            <a:b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				(STRING, Boole, </a:t>
            </a:r>
            <a:r>
              <a:rPr lang="de-CH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</a:rPr>
              <a:t>Ÿ</a:t>
            </a:r>
            <a:r>
              <a:rPr lang="de-CH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CH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Math5" pitchFamily="2" charset="0"/>
              </a:rPr>
              <a:t>—</a:t>
            </a:r>
            <a:r>
              <a:rPr lang="de-CH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- FORM:.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Powerset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(F),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 = {x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2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3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k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}</a:t>
            </a:r>
            <a:b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				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= F-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denotators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only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names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</a:t>
            </a:r>
            <a:r>
              <a:rPr lang="de-DE" altLang="en-US" sz="2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: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-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FORM:.Limit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(F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 = (x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2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3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</a:t>
            </a:r>
            <a:b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				 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=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-denotators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i = 1,...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endParaRPr lang="de-DE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ea typeface="Apple LiGothic Medium" pitchFamily="2" charset="-12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- FORM:.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Colimit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(F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 =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denotator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one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 </a:t>
            </a:r>
            <a:b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				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(i&gt;x,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only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names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x: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>
            <a:extLst>
              <a:ext uri="{FF2B5EF4-FFF2-40B4-BE49-F238E27FC236}">
                <a16:creationId xmlns:a16="http://schemas.microsoft.com/office/drawing/2014/main" id="{0B8F977A-49EF-0949-5FDB-7B246106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0"/>
            <a:ext cx="84486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Font typeface="Times" charset="0"/>
              <a:buNone/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Exercise:</a:t>
            </a:r>
            <a:b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endParaRPr lang="de-DE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 marL="609600" indent="-609600">
              <a:spcBef>
                <a:spcPct val="50000"/>
              </a:spcBef>
              <a:buFont typeface="Times" charset="0"/>
              <a:buChar char="•"/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A FM form and a denotator for this function:</a:t>
            </a:r>
            <a:b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b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f(t) = -12.5 sin(2</a:t>
            </a: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  <a:sym typeface="Symbol" charset="2"/>
              </a:rPr>
              <a:t></a:t>
            </a: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5t+3)+cos(t -sin(6</a:t>
            </a: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  <a:sym typeface="Symbol" charset="2"/>
              </a:rPr>
              <a:t></a:t>
            </a: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t+sin(</a:t>
            </a: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  <a:sym typeface="Symbol" charset="2"/>
              </a:rPr>
              <a:t></a:t>
            </a: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t+89))) </a:t>
            </a:r>
          </a:p>
        </p:txBody>
      </p:sp>
      <p:grpSp>
        <p:nvGrpSpPr>
          <p:cNvPr id="54274" name="Group 56">
            <a:extLst>
              <a:ext uri="{FF2B5EF4-FFF2-40B4-BE49-F238E27FC236}">
                <a16:creationId xmlns:a16="http://schemas.microsoft.com/office/drawing/2014/main" id="{F08B0BF4-E317-EE77-7241-18BE7AF20D71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552700"/>
            <a:ext cx="5216525" cy="4305300"/>
            <a:chOff x="1400173" y="344488"/>
            <a:chExt cx="7842252" cy="6472240"/>
          </a:xfrm>
        </p:grpSpPr>
        <p:grpSp>
          <p:nvGrpSpPr>
            <p:cNvPr id="54275" name="Group 2">
              <a:extLst>
                <a:ext uri="{FF2B5EF4-FFF2-40B4-BE49-F238E27FC236}">
                  <a16:creationId xmlns:a16="http://schemas.microsoft.com/office/drawing/2014/main" id="{993FECE0-A66D-F1CB-1514-1F4B96F09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6225" y="1468437"/>
              <a:ext cx="3849688" cy="1916111"/>
              <a:chOff x="2574" y="925"/>
              <a:chExt cx="2425" cy="1207"/>
            </a:xfrm>
          </p:grpSpPr>
          <p:sp>
            <p:nvSpPr>
              <p:cNvPr id="54306" name="Line 3">
                <a:extLst>
                  <a:ext uri="{FF2B5EF4-FFF2-40B4-BE49-F238E27FC236}">
                    <a16:creationId xmlns:a16="http://schemas.microsoft.com/office/drawing/2014/main" id="{FAC4F78D-F0EE-44E3-9872-FA1CC6E81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3" y="1431"/>
                <a:ext cx="696" cy="701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7" name="Line 4">
                <a:extLst>
                  <a:ext uri="{FF2B5EF4-FFF2-40B4-BE49-F238E27FC236}">
                    <a16:creationId xmlns:a16="http://schemas.microsoft.com/office/drawing/2014/main" id="{985BE46C-5D18-AEEC-3AB5-0A6E218C2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4" y="1406"/>
                <a:ext cx="1042" cy="62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5">
                <a:extLst>
                  <a:ext uri="{FF2B5EF4-FFF2-40B4-BE49-F238E27FC236}">
                    <a16:creationId xmlns:a16="http://schemas.microsoft.com/office/drawing/2014/main" id="{D19DEC55-2CCF-1C76-A6C1-0484D9AF8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925"/>
                <a:ext cx="1388" cy="490"/>
              </a:xfrm>
              <a:prstGeom prst="hexagon">
                <a:avLst>
                  <a:gd name="adj" fmla="val 64960"/>
                  <a:gd name="vf" fmla="val 11547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68978" dir="4020649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Node</a:t>
                </a:r>
              </a:p>
            </p:txBody>
          </p:sp>
        </p:grp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577D9267-1076-0FCB-1A54-A5136DAD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433" y="3320478"/>
              <a:ext cx="2061992" cy="606176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>
              <a:outerShdw blurRad="63500" dist="68978" dir="4020649" algn="ctr" rotWithShape="0">
                <a:srgbClr val="FF66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FM-Object</a:t>
              </a:r>
            </a:p>
          </p:txBody>
        </p:sp>
        <p:cxnSp>
          <p:nvCxnSpPr>
            <p:cNvPr id="8" name="AutoShape 9">
              <a:extLst>
                <a:ext uri="{FF2B5EF4-FFF2-40B4-BE49-F238E27FC236}">
                  <a16:creationId xmlns:a16="http://schemas.microsoft.com/office/drawing/2014/main" id="{3EBF8267-0614-7FF4-7AC0-2AD08BF69D4E}"/>
                </a:ext>
              </a:extLst>
            </p:cNvPr>
            <p:cNvCxnSpPr>
              <a:cxnSpLocks noChangeShapeType="1"/>
              <a:stCxn id="7" idx="6"/>
              <a:endCxn id="29" idx="6"/>
            </p:cNvCxnSpPr>
            <p:nvPr/>
          </p:nvCxnSpPr>
          <p:spPr bwMode="auto">
            <a:xfrm flipH="1" flipV="1">
              <a:off x="7263964" y="647577"/>
              <a:ext cx="1978461" cy="2975989"/>
            </a:xfrm>
            <a:prstGeom prst="bentConnector3">
              <a:avLst>
                <a:gd name="adj1" fmla="val -11548"/>
              </a:avLst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63500" dist="63500" dir="3187806" algn="ctr" rotWithShape="0">
                <a:srgbClr val="FF7C80">
                  <a:alpha val="74998"/>
                </a:srgbClr>
              </a:outerShdw>
            </a:effectLst>
          </p:spPr>
        </p:cxnSp>
        <p:grpSp>
          <p:nvGrpSpPr>
            <p:cNvPr id="54278" name="Group 10">
              <a:extLst>
                <a:ext uri="{FF2B5EF4-FFF2-40B4-BE49-F238E27FC236}">
                  <a16:creationId xmlns:a16="http://schemas.microsoft.com/office/drawing/2014/main" id="{52AC5B68-5850-24FF-7D28-7D2D7D6B8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0988" y="5521327"/>
              <a:ext cx="1462087" cy="1295401"/>
              <a:chOff x="954" y="3478"/>
              <a:chExt cx="923" cy="816"/>
            </a:xfrm>
          </p:grpSpPr>
          <p:grpSp>
            <p:nvGrpSpPr>
              <p:cNvPr id="54302" name="Group 11">
                <a:extLst>
                  <a:ext uri="{FF2B5EF4-FFF2-40B4-BE49-F238E27FC236}">
                    <a16:creationId xmlns:a16="http://schemas.microsoft.com/office/drawing/2014/main" id="{92C07B81-0506-2F5B-9AAC-CC49EEEF05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3478"/>
                <a:ext cx="923" cy="651"/>
                <a:chOff x="954" y="3478"/>
                <a:chExt cx="923" cy="651"/>
              </a:xfrm>
            </p:grpSpPr>
            <p:sp>
              <p:nvSpPr>
                <p:cNvPr id="49" name="AutoShape 12">
                  <a:extLst>
                    <a:ext uri="{FF2B5EF4-FFF2-40B4-BE49-F238E27FC236}">
                      <a16:creationId xmlns:a16="http://schemas.microsoft.com/office/drawing/2014/main" id="{C934CB2B-AFE7-3DB3-01A6-9F7EBF897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4" y="3664"/>
                  <a:ext cx="925" cy="465"/>
                </a:xfrm>
                <a:prstGeom prst="can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CH" sz="16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54305" name="Line 13">
                  <a:extLst>
                    <a:ext uri="{FF2B5EF4-FFF2-40B4-BE49-F238E27FC236}">
                      <a16:creationId xmlns:a16="http://schemas.microsoft.com/office/drawing/2014/main" id="{744C2204-DDA8-BC29-4694-3CC9A1B31E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9" y="3478"/>
                  <a:ext cx="0" cy="262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Text Box 14">
                <a:extLst>
                  <a:ext uri="{FF2B5EF4-FFF2-40B4-BE49-F238E27FC236}">
                    <a16:creationId xmlns:a16="http://schemas.microsoft.com/office/drawing/2014/main" id="{BC43870C-22DA-96D2-C677-78BEAF591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2" y="3739"/>
                <a:ext cx="286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</p:grpSp>
        <p:grpSp>
          <p:nvGrpSpPr>
            <p:cNvPr id="54279" name="Group 15">
              <a:extLst>
                <a:ext uri="{FF2B5EF4-FFF2-40B4-BE49-F238E27FC236}">
                  <a16:creationId xmlns:a16="http://schemas.microsoft.com/office/drawing/2014/main" id="{8D145B15-2E40-25D9-0CA6-697EE9577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3988" y="5514977"/>
              <a:ext cx="1465262" cy="1298576"/>
              <a:chOff x="4378" y="3474"/>
              <a:chExt cx="923" cy="818"/>
            </a:xfrm>
          </p:grpSpPr>
          <p:grpSp>
            <p:nvGrpSpPr>
              <p:cNvPr id="54298" name="Group 16">
                <a:extLst>
                  <a:ext uri="{FF2B5EF4-FFF2-40B4-BE49-F238E27FC236}">
                    <a16:creationId xmlns:a16="http://schemas.microsoft.com/office/drawing/2014/main" id="{1C03541B-4CC3-B955-8473-DAE74D6101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8" y="3474"/>
                <a:ext cx="923" cy="655"/>
                <a:chOff x="4378" y="3474"/>
                <a:chExt cx="923" cy="655"/>
              </a:xfrm>
            </p:grpSpPr>
            <p:sp>
              <p:nvSpPr>
                <p:cNvPr id="45" name="AutoShape 17">
                  <a:extLst>
                    <a:ext uri="{FF2B5EF4-FFF2-40B4-BE49-F238E27FC236}">
                      <a16:creationId xmlns:a16="http://schemas.microsoft.com/office/drawing/2014/main" id="{07031AB3-C392-E2DC-614A-8139716F1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6" y="3664"/>
                  <a:ext cx="923" cy="498"/>
                </a:xfrm>
                <a:prstGeom prst="can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de-CH" sz="16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54301" name="Line 18">
                  <a:extLst>
                    <a:ext uri="{FF2B5EF4-FFF2-40B4-BE49-F238E27FC236}">
                      <a16:creationId xmlns:a16="http://schemas.microsoft.com/office/drawing/2014/main" id="{A436D35F-D9BB-4461-0317-56FD89B8C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3" y="3474"/>
                  <a:ext cx="0" cy="263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Text Box 19">
                <a:extLst>
                  <a:ext uri="{FF2B5EF4-FFF2-40B4-BE49-F238E27FC236}">
                    <a16:creationId xmlns:a16="http://schemas.microsoft.com/office/drawing/2014/main" id="{24319C0E-D424-3179-6812-5E2FA671F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4" y="3739"/>
                <a:ext cx="281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</p:grpSp>
        <p:grpSp>
          <p:nvGrpSpPr>
            <p:cNvPr id="54280" name="Group 20">
              <a:extLst>
                <a:ext uri="{FF2B5EF4-FFF2-40B4-BE49-F238E27FC236}">
                  <a16:creationId xmlns:a16="http://schemas.microsoft.com/office/drawing/2014/main" id="{26118CE2-E748-C7E5-5088-218EBF58D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173" y="3783017"/>
              <a:ext cx="5324475" cy="1670052"/>
              <a:chOff x="882" y="2383"/>
              <a:chExt cx="3355" cy="1052"/>
            </a:xfrm>
          </p:grpSpPr>
          <p:sp>
            <p:nvSpPr>
              <p:cNvPr id="54292" name="Line 21">
                <a:extLst>
                  <a:ext uri="{FF2B5EF4-FFF2-40B4-BE49-F238E27FC236}">
                    <a16:creationId xmlns:a16="http://schemas.microsoft.com/office/drawing/2014/main" id="{E892E3B9-A3E8-2CF3-4773-65C086914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00" y="2398"/>
                <a:ext cx="944" cy="77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3" name="Line 22">
                <a:extLst>
                  <a:ext uri="{FF2B5EF4-FFF2-40B4-BE49-F238E27FC236}">
                    <a16:creationId xmlns:a16="http://schemas.microsoft.com/office/drawing/2014/main" id="{9A612C76-7766-886B-F126-62F1319EA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0" y="2383"/>
                <a:ext cx="974" cy="800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4" name="Line 23">
                <a:extLst>
                  <a:ext uri="{FF2B5EF4-FFF2-40B4-BE49-F238E27FC236}">
                    <a16:creationId xmlns:a16="http://schemas.microsoft.com/office/drawing/2014/main" id="{58B21CDE-88E1-C877-D235-7A5CA4A6D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2413"/>
                <a:ext cx="97" cy="781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4">
                <a:extLst>
                  <a:ext uri="{FF2B5EF4-FFF2-40B4-BE49-F238E27FC236}">
                    <a16:creationId xmlns:a16="http://schemas.microsoft.com/office/drawing/2014/main" id="{12222575-7460-F544-B7BD-35B1F1610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" y="3171"/>
                <a:ext cx="1083" cy="266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Amplitude</a:t>
                </a:r>
              </a:p>
            </p:txBody>
          </p:sp>
          <p:sp>
            <p:nvSpPr>
              <p:cNvPr id="41" name="Rectangle 25">
                <a:extLst>
                  <a:ext uri="{FF2B5EF4-FFF2-40B4-BE49-F238E27FC236}">
                    <a16:creationId xmlns:a16="http://schemas.microsoft.com/office/drawing/2014/main" id="{D49E20AD-83AE-13FE-187D-B0DBBC44B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" y="3171"/>
                <a:ext cx="956" cy="266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Phase</a:t>
                </a:r>
              </a:p>
            </p:txBody>
          </p:sp>
          <p:sp>
            <p:nvSpPr>
              <p:cNvPr id="42" name="Rectangle 26">
                <a:extLst>
                  <a:ext uri="{FF2B5EF4-FFF2-40B4-BE49-F238E27FC236}">
                    <a16:creationId xmlns:a16="http://schemas.microsoft.com/office/drawing/2014/main" id="{96CCDBDD-00D8-0251-8E69-15DFFBFBA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" y="3171"/>
                <a:ext cx="1029" cy="266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0066FF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Frequency</a:t>
                </a:r>
              </a:p>
            </p:txBody>
          </p:sp>
        </p:grpSp>
        <p:grpSp>
          <p:nvGrpSpPr>
            <p:cNvPr id="54281" name="Group 28">
              <a:extLst>
                <a:ext uri="{FF2B5EF4-FFF2-40B4-BE49-F238E27FC236}">
                  <a16:creationId xmlns:a16="http://schemas.microsoft.com/office/drawing/2014/main" id="{43AA6A33-694B-7923-B701-CF157120F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6625" y="5538792"/>
              <a:ext cx="1465263" cy="1268413"/>
              <a:chOff x="2089" y="3473"/>
              <a:chExt cx="923" cy="799"/>
            </a:xfrm>
          </p:grpSpPr>
          <p:grpSp>
            <p:nvGrpSpPr>
              <p:cNvPr id="54286" name="Group 30">
                <a:extLst>
                  <a:ext uri="{FF2B5EF4-FFF2-40B4-BE49-F238E27FC236}">
                    <a16:creationId xmlns:a16="http://schemas.microsoft.com/office/drawing/2014/main" id="{1B037929-8172-D043-4964-C942074B7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9" y="3473"/>
                <a:ext cx="923" cy="651"/>
                <a:chOff x="2088" y="3473"/>
                <a:chExt cx="923" cy="651"/>
              </a:xfrm>
            </p:grpSpPr>
            <p:grpSp>
              <p:nvGrpSpPr>
                <p:cNvPr id="54288" name="Group 30">
                  <a:extLst>
                    <a:ext uri="{FF2B5EF4-FFF2-40B4-BE49-F238E27FC236}">
                      <a16:creationId xmlns:a16="http://schemas.microsoft.com/office/drawing/2014/main" id="{F9A4B4FC-CB61-8F7C-4D0D-48F2F9E9FC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88" y="3473"/>
                  <a:ext cx="923" cy="651"/>
                  <a:chOff x="2088" y="3473"/>
                  <a:chExt cx="923" cy="651"/>
                </a:xfrm>
              </p:grpSpPr>
              <p:sp>
                <p:nvSpPr>
                  <p:cNvPr id="35" name="AutoShape 31">
                    <a:extLst>
                      <a:ext uri="{FF2B5EF4-FFF2-40B4-BE49-F238E27FC236}">
                        <a16:creationId xmlns:a16="http://schemas.microsoft.com/office/drawing/2014/main" id="{0FA87687-0877-D70C-1F1D-FFC4A48BEB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3660"/>
                    <a:ext cx="923" cy="466"/>
                  </a:xfrm>
                  <a:prstGeom prst="can">
                    <a:avLst>
                      <a:gd name="adj" fmla="val 25000"/>
                    </a:avLst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de-CH" sz="1600" b="1" i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  <a:ea typeface="+mn-ea"/>
                    </a:endParaRPr>
                  </a:p>
                </p:txBody>
              </p:sp>
              <p:sp>
                <p:nvSpPr>
                  <p:cNvPr id="54291" name="Line 32">
                    <a:extLst>
                      <a:ext uri="{FF2B5EF4-FFF2-40B4-BE49-F238E27FC236}">
                        <a16:creationId xmlns:a16="http://schemas.microsoft.com/office/drawing/2014/main" id="{C0228E0A-EBC6-93BB-DE42-0CE6CA99CB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3" y="3473"/>
                    <a:ext cx="0" cy="262"/>
                  </a:xfrm>
                  <a:prstGeom prst="line">
                    <a:avLst/>
                  </a:prstGeom>
                  <a:noFill/>
                  <a:ln w="762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Text Box 33">
                  <a:extLst>
                    <a:ext uri="{FF2B5EF4-FFF2-40B4-BE49-F238E27FC236}">
                      <a16:creationId xmlns:a16="http://schemas.microsoft.com/office/drawing/2014/main" id="{000F6D04-D8D4-55F4-8493-DA23335D8B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6" y="3735"/>
                  <a:ext cx="116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de-CH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charset="0"/>
                    <a:ea typeface="+mn-ea"/>
                  </a:endParaRPr>
                </a:p>
              </p:txBody>
            </p:sp>
          </p:grpSp>
          <p:sp>
            <p:nvSpPr>
              <p:cNvPr id="32" name="Text Box 34">
                <a:extLst>
                  <a:ext uri="{FF2B5EF4-FFF2-40B4-BE49-F238E27FC236}">
                    <a16:creationId xmlns:a16="http://schemas.microsoft.com/office/drawing/2014/main" id="{711BFA28-D46A-C185-19C8-22938669F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1" y="3719"/>
                <a:ext cx="278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ath5" pitchFamily="2" charset="0"/>
                  </a:rPr>
                  <a:t>—</a:t>
                </a:r>
              </a:p>
            </p:txBody>
          </p:sp>
        </p:grpSp>
        <p:sp>
          <p:nvSpPr>
            <p:cNvPr id="14" name="AutoShape 35">
              <a:extLst>
                <a:ext uri="{FF2B5EF4-FFF2-40B4-BE49-F238E27FC236}">
                  <a16:creationId xmlns:a16="http://schemas.microsoft.com/office/drawing/2014/main" id="{2C8B2758-BD33-1CB7-8747-8711CAB3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482" y="3193992"/>
              <a:ext cx="2331675" cy="713570"/>
            </a:xfrm>
            <a:prstGeom prst="hexagon">
              <a:avLst>
                <a:gd name="adj" fmla="val 75083"/>
                <a:gd name="vf" fmla="val 11547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>
              <a:outerShdw blurRad="63500" dist="64758" dir="4721404" algn="ctr" rotWithShape="0">
                <a:srgbClr val="0066FF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CH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Support</a:t>
              </a:r>
            </a:p>
          </p:txBody>
        </p:sp>
        <p:grpSp>
          <p:nvGrpSpPr>
            <p:cNvPr id="54283" name="Group 37">
              <a:extLst>
                <a:ext uri="{FF2B5EF4-FFF2-40B4-BE49-F238E27FC236}">
                  <a16:creationId xmlns:a16="http://schemas.microsoft.com/office/drawing/2014/main" id="{BA6F3246-EA70-451F-CD74-A82B59AEC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7475" y="344488"/>
              <a:ext cx="2065338" cy="1133475"/>
              <a:chOff x="3274" y="217"/>
              <a:chExt cx="1300" cy="714"/>
            </a:xfrm>
          </p:grpSpPr>
          <p:sp>
            <p:nvSpPr>
              <p:cNvPr id="29" name="Oval 38">
                <a:extLst>
                  <a:ext uri="{FF2B5EF4-FFF2-40B4-BE49-F238E27FC236}">
                    <a16:creationId xmlns:a16="http://schemas.microsoft.com/office/drawing/2014/main" id="{015B524B-24B3-32C2-97AC-0D1E95A1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" y="217"/>
                <a:ext cx="1302" cy="382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>
                <a:outerShdw blurRad="63500" dist="68978" dir="4020649" algn="ctr" rotWithShape="0">
                  <a:srgbClr val="FF66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CH" sz="16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+mn-ea"/>
                  </a:rPr>
                  <a:t>FM-Object</a:t>
                </a:r>
              </a:p>
            </p:txBody>
          </p:sp>
          <p:sp>
            <p:nvSpPr>
              <p:cNvPr id="54285" name="Line 39">
                <a:extLst>
                  <a:ext uri="{FF2B5EF4-FFF2-40B4-BE49-F238E27FC236}">
                    <a16:creationId xmlns:a16="http://schemas.microsoft.com/office/drawing/2014/main" id="{F2749E66-9D37-1281-C3A6-C4EE29126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7" y="637"/>
                <a:ext cx="0" cy="294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3" name="Picture 3" descr="rubatocomparch.tiff                                            000467D8Extra                          BF31C3C3:">
            <a:extLst>
              <a:ext uri="{FF2B5EF4-FFF2-40B4-BE49-F238E27FC236}">
                <a16:creationId xmlns:a16="http://schemas.microsoft.com/office/drawing/2014/main" id="{EC4FB1EA-92E1-280F-3A84-8465E658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374650"/>
            <a:ext cx="61468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4" name="Rectangle 4">
            <a:extLst>
              <a:ext uri="{FF2B5EF4-FFF2-40B4-BE49-F238E27FC236}">
                <a16:creationId xmlns:a16="http://schemas.microsoft.com/office/drawing/2014/main" id="{C07A56A8-6657-92A5-62C0-1F43730A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352425"/>
            <a:ext cx="6045200" cy="4691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1205" name="Rectangle 5">
            <a:extLst>
              <a:ext uri="{FF2B5EF4-FFF2-40B4-BE49-F238E27FC236}">
                <a16:creationId xmlns:a16="http://schemas.microsoft.com/office/drawing/2014/main" id="{6C12A5E8-19C3-4A63-FEE4-BC314CAC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198438"/>
            <a:ext cx="6045200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1206" name="Rectangle 6">
            <a:extLst>
              <a:ext uri="{FF2B5EF4-FFF2-40B4-BE49-F238E27FC236}">
                <a16:creationId xmlns:a16="http://schemas.microsoft.com/office/drawing/2014/main" id="{EED91889-F418-9736-0717-DF9768669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77813"/>
            <a:ext cx="6045200" cy="3386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1208" name="Rectangle 8">
            <a:extLst>
              <a:ext uri="{FF2B5EF4-FFF2-40B4-BE49-F238E27FC236}">
                <a16:creationId xmlns:a16="http://schemas.microsoft.com/office/drawing/2014/main" id="{5B55B65D-2DD9-FC38-AFFD-70C9BCF5B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25" y="396875"/>
            <a:ext cx="2249488" cy="854075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91207" name="Picture 7" descr="aboutrubato.tiff                                               000467D8Extra                          BF31C3C3:">
            <a:extLst>
              <a:ext uri="{FF2B5EF4-FFF2-40B4-BE49-F238E27FC236}">
                <a16:creationId xmlns:a16="http://schemas.microsoft.com/office/drawing/2014/main" id="{A7305515-02A8-D20D-81EA-557F5553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122363"/>
            <a:ext cx="60452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 animBg="1"/>
      <p:bldP spid="691205" grpId="0" animBg="1"/>
      <p:bldP spid="691206" grpId="0" animBg="1"/>
      <p:bldP spid="69120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Text Box 2">
            <a:extLst>
              <a:ext uri="{FF2B5EF4-FFF2-40B4-BE49-F238E27FC236}">
                <a16:creationId xmlns:a16="http://schemas.microsoft.com/office/drawing/2014/main" id="{868CCC7B-E4E7-96EF-E313-970DD880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8473"/>
            <a:ext cx="844867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arenR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A. More General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Take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M-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addressed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endParaRPr lang="de-DE" altLang="en-US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          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Name:M@FORM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Coordinates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);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 =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form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Coordinates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= x,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looks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follows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FORM:.Simple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(N),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x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element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Aff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(M,N), i.e. an </a:t>
            </a:r>
            <a:r>
              <a:rPr lang="de-DE" altLang="en-US" sz="2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affine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function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x:M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—&gt;N (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any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module N)</a:t>
            </a:r>
            <a:endParaRPr lang="de-DE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ea typeface="Apple LiGothic Medium" pitchFamily="2" charset="-12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- FORM:.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Powerset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(F),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 = {x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2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3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k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}</a:t>
            </a:r>
            <a:b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				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= F-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denotators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only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names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</a:t>
            </a:r>
            <a:r>
              <a:rPr lang="de-DE" altLang="en-US" sz="2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: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-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FORM:.Limit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(F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 = (x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2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3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</a:t>
            </a:r>
            <a:b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				 x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 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=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-denotators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 i = 1,...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endParaRPr lang="de-DE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ea typeface="Apple LiGothic Medium" pitchFamily="2" charset="-12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- FORM:.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Colimit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(F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,...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),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 =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denotator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of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one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F</a:t>
            </a:r>
            <a:r>
              <a:rPr lang="de-DE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 </a:t>
            </a:r>
            <a:b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</a:b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					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(i&gt;x,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only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names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x: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C0A1E3-83A1-F9FA-4437-055C2DCA7AD7}"/>
              </a:ext>
            </a:extLst>
          </p:cNvPr>
          <p:cNvGrpSpPr>
            <a:grpSpLocks/>
          </p:cNvGrpSpPr>
          <p:nvPr/>
        </p:nvGrpSpPr>
        <p:grpSpPr bwMode="auto">
          <a:xfrm>
            <a:off x="7573963" y="1304925"/>
            <a:ext cx="2328862" cy="2124075"/>
            <a:chOff x="7574046" y="1304763"/>
            <a:chExt cx="2328779" cy="212423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3D9D9B-D318-0CBB-CA22-747975F6DD06}"/>
                </a:ext>
              </a:extLst>
            </p:cNvPr>
            <p:cNvSpPr txBox="1"/>
            <p:nvPr/>
          </p:nvSpPr>
          <p:spPr>
            <a:xfrm>
              <a:off x="7574046" y="1304763"/>
              <a:ext cx="2328779" cy="1631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Affine functions</a:t>
              </a:r>
            </a:p>
            <a:p>
              <a:pPr>
                <a:defRPr/>
              </a:pPr>
              <a:r>
                <a:rPr lang="en-US" sz="2000" dirty="0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x = </a:t>
              </a:r>
              <a:r>
                <a:rPr lang="en-US" sz="2000" dirty="0" err="1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T</a:t>
              </a:r>
              <a:r>
                <a:rPr lang="en-US" sz="2000" baseline="30000" dirty="0" err="1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t</a:t>
              </a:r>
              <a:r>
                <a:rPr lang="en-US" sz="2000" dirty="0" err="1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.f:M</a:t>
              </a:r>
              <a:r>
                <a:rPr lang="en-US" sz="2000" dirty="0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—&gt;N—&gt;N</a:t>
              </a:r>
            </a:p>
            <a:p>
              <a:pPr>
                <a:defRPr/>
              </a:pPr>
              <a:r>
                <a:rPr lang="en-US" sz="2000" dirty="0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f linear, T</a:t>
              </a:r>
              <a:r>
                <a:rPr lang="en-US" sz="2000" baseline="30000" dirty="0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t  </a:t>
              </a:r>
            </a:p>
            <a:p>
              <a:pPr>
                <a:defRPr/>
              </a:pPr>
              <a:r>
                <a:rPr lang="en-US" sz="2000" dirty="0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  <a:latin typeface="+mn-lt"/>
                </a:rPr>
                <a:t>transposition by</a:t>
              </a:r>
            </a:p>
            <a:p>
              <a:pPr>
                <a:defRPr/>
              </a:pPr>
              <a:r>
                <a:rPr lang="en-US" sz="2000" dirty="0">
                  <a:ln>
                    <a:solidFill>
                      <a:srgbClr val="C00000"/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t ∈N</a:t>
              </a:r>
            </a:p>
          </p:txBody>
        </p:sp>
        <p:cxnSp>
          <p:nvCxnSpPr>
            <p:cNvPr id="57348" name="Curved Connector 3">
              <a:extLst>
                <a:ext uri="{FF2B5EF4-FFF2-40B4-BE49-F238E27FC236}">
                  <a16:creationId xmlns:a16="http://schemas.microsoft.com/office/drawing/2014/main" id="{B39EA50A-BD66-BD81-AA45-DDA25F9755F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8480425" y="2786063"/>
              <a:ext cx="769937" cy="515938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Text Box 2">
            <a:extLst>
              <a:ext uri="{FF2B5EF4-FFF2-40B4-BE49-F238E27FC236}">
                <a16:creationId xmlns:a16="http://schemas.microsoft.com/office/drawing/2014/main" id="{A9ECBBEA-D746-01C4-EF00-7EB74B965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07963"/>
            <a:ext cx="84486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a) B	 More General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Examples</a:t>
            </a:r>
            <a:b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Name =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 =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PitchClassComposition</a:t>
            </a:r>
            <a:endParaRPr lang="de-DE" alt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Coordinates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= </a:t>
            </a: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x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looks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follows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PitchClassComposition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:.Simple(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ℤ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12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), </a:t>
            </a:r>
          </a:p>
          <a:p>
            <a:pPr marL="0" indent="0" algn="ctr">
              <a:spcBef>
                <a:spcPct val="50000"/>
              </a:spcBef>
              <a:defRPr/>
            </a:pP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x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affine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function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x:ℤ</a:t>
            </a:r>
            <a:r>
              <a:rPr lang="de-DE" altLang="en-US" sz="20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11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—&gt;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ℤ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12</a:t>
            </a:r>
          </a:p>
          <a:p>
            <a:pPr>
              <a:spcBef>
                <a:spcPct val="50000"/>
              </a:spcBef>
              <a:buFont typeface="Times" pitchFamily="2" charset="0"/>
              <a:buChar char="•"/>
              <a:defRPr/>
            </a:pP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x(e</a:t>
            </a:r>
            <a:r>
              <a:rPr lang="de-DE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) =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row‘s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ith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 </a:t>
            </a:r>
            <a:r>
              <a:rPr lang="de-DE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element</a:t>
            </a:r>
            <a:r>
              <a:rPr lang="de-DE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Apple LiGothic Medium" pitchFamily="2" charset="-120"/>
              </a:rPr>
              <a:t>.</a:t>
            </a:r>
          </a:p>
          <a:p>
            <a:pPr marL="0" indent="0" algn="ctr">
              <a:spcBef>
                <a:spcPct val="50000"/>
              </a:spcBef>
              <a:defRPr/>
            </a:pP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Row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ℤ</a:t>
            </a:r>
            <a:r>
              <a:rPr lang="de-DE" altLang="en-US" sz="20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11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 </a:t>
            </a:r>
            <a:r>
              <a:rPr lang="de-DE" alt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PitchClassComposition</a:t>
            </a:r>
            <a:r>
              <a:rPr lang="de-DE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(x);</a:t>
            </a:r>
            <a:endParaRPr lang="de-DE" alt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ea typeface="Apple LiGothic Medium" pitchFamily="2" charset="-12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3213A2-311F-9D2A-E9D0-D063BCDEADE0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4865688"/>
            <a:ext cx="8766175" cy="1816100"/>
            <a:chOff x="920750" y="4865688"/>
            <a:chExt cx="8766175" cy="1816100"/>
          </a:xfrm>
        </p:grpSpPr>
        <p:sp>
          <p:nvSpPr>
            <p:cNvPr id="2" name="Left-Up Arrow 1">
              <a:extLst>
                <a:ext uri="{FF2B5EF4-FFF2-40B4-BE49-F238E27FC236}">
                  <a16:creationId xmlns:a16="http://schemas.microsoft.com/office/drawing/2014/main" id="{C5146F63-3531-B4A5-2247-23EF4CF4FE2A}"/>
                </a:ext>
              </a:extLst>
            </p:cNvPr>
            <p:cNvSpPr/>
            <p:nvPr/>
          </p:nvSpPr>
          <p:spPr bwMode="auto">
            <a:xfrm flipH="1">
              <a:off x="3689350" y="5160963"/>
              <a:ext cx="935038" cy="923925"/>
            </a:xfrm>
            <a:prstGeom prst="leftUpArrow">
              <a:avLst>
                <a:gd name="adj1" fmla="val 4545"/>
                <a:gd name="adj2" fmla="val 10795"/>
                <a:gd name="adj3" fmla="val 17045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Math1" charset="0"/>
              </a:endParaRPr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CB4AAD6E-361F-A3EA-970B-ACB82EB32079}"/>
                </a:ext>
              </a:extLst>
            </p:cNvPr>
            <p:cNvSpPr/>
            <p:nvPr/>
          </p:nvSpPr>
          <p:spPr bwMode="auto">
            <a:xfrm rot="3183000">
              <a:off x="3310731" y="5817395"/>
              <a:ext cx="231775" cy="925512"/>
            </a:xfrm>
            <a:prstGeom prst="downArrow">
              <a:avLst>
                <a:gd name="adj1" fmla="val 14286"/>
                <a:gd name="adj2" fmla="val 67857"/>
              </a:avLst>
            </a:prstGeom>
            <a:solidFill>
              <a:schemeClr val="bg1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Math1" charset="0"/>
              </a:endParaRPr>
            </a:p>
          </p:txBody>
        </p:sp>
        <p:sp>
          <p:nvSpPr>
            <p:cNvPr id="4" name="Donut 3">
              <a:extLst>
                <a:ext uri="{FF2B5EF4-FFF2-40B4-BE49-F238E27FC236}">
                  <a16:creationId xmlns:a16="http://schemas.microsoft.com/office/drawing/2014/main" id="{20CEB9DE-08F6-70D2-97CE-D516FF8E1432}"/>
                </a:ext>
              </a:extLst>
            </p:cNvPr>
            <p:cNvSpPr/>
            <p:nvPr/>
          </p:nvSpPr>
          <p:spPr bwMode="auto">
            <a:xfrm>
              <a:off x="6148388" y="5265738"/>
              <a:ext cx="1239837" cy="1239837"/>
            </a:xfrm>
            <a:prstGeom prst="donut">
              <a:avLst>
                <a:gd name="adj" fmla="val 3814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Math1" charset="0"/>
              </a:endParaRPr>
            </a:p>
          </p:txBody>
        </p:sp>
        <p:sp>
          <p:nvSpPr>
            <p:cNvPr id="58374" name="Oval 4">
              <a:extLst>
                <a:ext uri="{FF2B5EF4-FFF2-40B4-BE49-F238E27FC236}">
                  <a16:creationId xmlns:a16="http://schemas.microsoft.com/office/drawing/2014/main" id="{7BA5CD43-0D32-E6E9-CAF2-6ED710D8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5334000"/>
              <a:ext cx="160337" cy="15875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5" name="Oval 6">
              <a:extLst>
                <a:ext uri="{FF2B5EF4-FFF2-40B4-BE49-F238E27FC236}">
                  <a16:creationId xmlns:a16="http://schemas.microsoft.com/office/drawing/2014/main" id="{F340021B-236C-7D7E-7979-FCBBEB71A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5538788"/>
              <a:ext cx="158750" cy="15875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6" name="Oval 7">
              <a:extLst>
                <a:ext uri="{FF2B5EF4-FFF2-40B4-BE49-F238E27FC236}">
                  <a16:creationId xmlns:a16="http://schemas.microsoft.com/office/drawing/2014/main" id="{BF3F4D3B-7163-1A3F-7945-5C8019C82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263" y="5311775"/>
              <a:ext cx="158750" cy="15875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7" name="Oval 8">
              <a:extLst>
                <a:ext uri="{FF2B5EF4-FFF2-40B4-BE49-F238E27FC236}">
                  <a16:creationId xmlns:a16="http://schemas.microsoft.com/office/drawing/2014/main" id="{7F7A181A-9D3A-D66F-7934-858C21C5E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5850" y="5492750"/>
              <a:ext cx="158750" cy="160338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8" name="Oval 9">
              <a:extLst>
                <a:ext uri="{FF2B5EF4-FFF2-40B4-BE49-F238E27FC236}">
                  <a16:creationId xmlns:a16="http://schemas.microsoft.com/office/drawing/2014/main" id="{C1F499D9-3033-13A1-CE62-9A0E519A7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5850" y="6067425"/>
              <a:ext cx="158750" cy="160338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9" name="Oval 10">
              <a:extLst>
                <a:ext uri="{FF2B5EF4-FFF2-40B4-BE49-F238E27FC236}">
                  <a16:creationId xmlns:a16="http://schemas.microsoft.com/office/drawing/2014/main" id="{B2E374A9-9C9B-9087-66B5-D311F4B8A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138" y="5232400"/>
              <a:ext cx="160337" cy="15875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0" name="Oval 11">
              <a:extLst>
                <a:ext uri="{FF2B5EF4-FFF2-40B4-BE49-F238E27FC236}">
                  <a16:creationId xmlns:a16="http://schemas.microsoft.com/office/drawing/2014/main" id="{8DC73BD2-E849-D9DC-1BC1-D8B3349C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6305550"/>
              <a:ext cx="158750" cy="160338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1" name="Oval 12">
              <a:extLst>
                <a:ext uri="{FF2B5EF4-FFF2-40B4-BE49-F238E27FC236}">
                  <a16:creationId xmlns:a16="http://schemas.microsoft.com/office/drawing/2014/main" id="{D1E9BF75-0CDC-8A3B-2D88-30B2259AD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6300" y="6067425"/>
              <a:ext cx="160338" cy="160338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2" name="Oval 13">
              <a:extLst>
                <a:ext uri="{FF2B5EF4-FFF2-40B4-BE49-F238E27FC236}">
                  <a16:creationId xmlns:a16="http://schemas.microsoft.com/office/drawing/2014/main" id="{98B9B1C7-161C-F492-4B8A-A1F5258D2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088" y="6305550"/>
              <a:ext cx="160337" cy="160338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3" name="Oval 14">
              <a:extLst>
                <a:ext uri="{FF2B5EF4-FFF2-40B4-BE49-F238E27FC236}">
                  <a16:creationId xmlns:a16="http://schemas.microsoft.com/office/drawing/2014/main" id="{72B77B4F-DD8B-93D5-6D80-93FDC08B4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6075" y="6400800"/>
              <a:ext cx="160338" cy="160338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4" name="Oval 15">
              <a:extLst>
                <a:ext uri="{FF2B5EF4-FFF2-40B4-BE49-F238E27FC236}">
                  <a16:creationId xmlns:a16="http://schemas.microsoft.com/office/drawing/2014/main" id="{48B4A00A-019A-E11A-0CDB-48A6CA6D3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5805488"/>
              <a:ext cx="160337" cy="160337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5" name="Oval 16">
              <a:extLst>
                <a:ext uri="{FF2B5EF4-FFF2-40B4-BE49-F238E27FC236}">
                  <a16:creationId xmlns:a16="http://schemas.microsoft.com/office/drawing/2014/main" id="{06B9B71D-EC97-CC40-9678-6152F0C6E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9800" y="5805488"/>
              <a:ext cx="160338" cy="160337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6" name="Curved Left Arrow 5">
              <a:extLst>
                <a:ext uri="{FF2B5EF4-FFF2-40B4-BE49-F238E27FC236}">
                  <a16:creationId xmlns:a16="http://schemas.microsoft.com/office/drawing/2014/main" id="{55C7847E-6203-2968-5400-2254963FC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99432">
              <a:off x="4955381" y="4169569"/>
              <a:ext cx="493713" cy="2003425"/>
            </a:xfrm>
            <a:prstGeom prst="curvedLeftArrow">
              <a:avLst>
                <a:gd name="adj1" fmla="val 25005"/>
                <a:gd name="adj2" fmla="val 50028"/>
                <a:gd name="adj3" fmla="val 25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AAB21-2325-D220-25AD-DDE7BF23E738}"/>
                </a:ext>
              </a:extLst>
            </p:cNvPr>
            <p:cNvSpPr txBox="1"/>
            <p:nvPr/>
          </p:nvSpPr>
          <p:spPr>
            <a:xfrm>
              <a:off x="920750" y="4865688"/>
              <a:ext cx="2063750" cy="181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e</a:t>
              </a:r>
              <a:r>
                <a:rPr lang="de-DE" altLang="en-US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0 </a:t>
              </a: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= 0</a:t>
              </a:r>
            </a:p>
            <a:p>
              <a:pPr>
                <a:defRPr/>
              </a:pPr>
              <a:r>
                <a:rPr lang="de-DE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e</a:t>
              </a:r>
              <a:r>
                <a:rPr lang="de-DE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1 </a:t>
              </a:r>
              <a:r>
                <a:rPr lang="de-DE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= (1,0...0)</a:t>
              </a:r>
            </a:p>
            <a:p>
              <a:pPr>
                <a:defRPr/>
              </a:pPr>
              <a:r>
                <a:rPr lang="de-DE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...</a:t>
              </a:r>
            </a:p>
            <a:p>
              <a:pPr>
                <a:defRPr/>
              </a:pPr>
              <a:r>
                <a:rPr lang="de-DE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e</a:t>
              </a:r>
              <a:r>
                <a:rPr lang="de-DE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11 </a:t>
              </a:r>
              <a:r>
                <a:rPr lang="de-DE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ea typeface="Apple LiGothic Medium" pitchFamily="2" charset="-120"/>
                </a:rPr>
                <a:t>= (0,..0,1)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659BA7-25E5-41E9-7EB4-9CDB8E65D2BC}"/>
                </a:ext>
              </a:extLst>
            </p:cNvPr>
            <p:cNvSpPr txBox="1"/>
            <p:nvPr/>
          </p:nvSpPr>
          <p:spPr>
            <a:xfrm>
              <a:off x="7826375" y="5010150"/>
              <a:ext cx="1860550" cy="15287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ℤ</a:t>
              </a:r>
              <a:r>
                <a:rPr lang="de-DE" altLang="en-US" baseline="30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11</a:t>
              </a: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—&gt;</a:t>
              </a:r>
              <a:r>
                <a:rPr lang="de-DE" altLang="en-US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ℤ</a:t>
              </a: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</a:t>
              </a:r>
            </a:p>
            <a:p>
              <a:pPr>
                <a:defRPr/>
              </a:pPr>
              <a:r>
                <a:rPr lang="de-DE" altLang="en-US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p*                 p</a:t>
              </a:r>
            </a:p>
            <a:p>
              <a:pPr>
                <a:defRPr/>
              </a:pPr>
              <a:endParaRPr lang="de-DE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ℤ</a:t>
              </a:r>
              <a:r>
                <a:rPr lang="de-DE" altLang="en-US" baseline="30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11</a:t>
              </a: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—&gt;</a:t>
              </a:r>
              <a:r>
                <a:rPr lang="de-DE" altLang="en-US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ℤ</a:t>
              </a:r>
              <a:r>
                <a:rPr lang="de-DE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12p</a:t>
              </a:r>
              <a:endParaRPr lang="en-US" dirty="0"/>
            </a:p>
          </p:txBody>
        </p:sp>
        <p:cxnSp>
          <p:nvCxnSpPr>
            <p:cNvPr id="58389" name="Straight Arrow Connector 20">
              <a:extLst>
                <a:ext uri="{FF2B5EF4-FFF2-40B4-BE49-F238E27FC236}">
                  <a16:creationId xmlns:a16="http://schemas.microsoft.com/office/drawing/2014/main" id="{5AE5BBC7-838C-416B-434D-BE2F7F266F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32875" y="5492750"/>
              <a:ext cx="0" cy="523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Straight Arrow Connector 24">
              <a:extLst>
                <a:ext uri="{FF2B5EF4-FFF2-40B4-BE49-F238E27FC236}">
                  <a16:creationId xmlns:a16="http://schemas.microsoft.com/office/drawing/2014/main" id="{FBAF2EB0-909C-8B7B-9C7E-2AC72AA21B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16900" y="5492750"/>
              <a:ext cx="0" cy="523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4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A1E84CA2-10F1-4F3C-3478-D088AC1A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565150"/>
            <a:ext cx="816768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b) 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digraphs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endParaRPr lang="de-DE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digraph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morphism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𝚫 —&gt; X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instead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affine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morphism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So a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simple type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0" indent="0" algn="ctr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MyGesture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:𝚫@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form</a:t>
            </a:r>
          </a:p>
          <a:p>
            <a:pPr marL="0" indent="0" algn="ctr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:.Simple(X)</a:t>
            </a:r>
          </a:p>
          <a:p>
            <a:pPr marL="0" indent="0" algn="ctr"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3" name="Text Box 52">
            <a:extLst>
              <a:ext uri="{FF2B5EF4-FFF2-40B4-BE49-F238E27FC236}">
                <a16:creationId xmlns:a16="http://schemas.microsoft.com/office/drawing/2014/main" id="{A0646D26-E59E-117A-F373-65A092068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1784350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</a:t>
            </a:r>
          </a:p>
        </p:txBody>
      </p:sp>
      <p:sp>
        <p:nvSpPr>
          <p:cNvPr id="4" name="Text Box 52">
            <a:extLst>
              <a:ext uri="{FF2B5EF4-FFF2-40B4-BE49-F238E27FC236}">
                <a16:creationId xmlns:a16="http://schemas.microsoft.com/office/drawing/2014/main" id="{AB721CF6-51EE-48C8-AAB8-AC9746BB8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4757738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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A1C6E86D-88EA-F86F-E90C-DA0FE121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565150"/>
            <a:ext cx="81676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Hierarchy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same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compound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form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types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limit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colimit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powerset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But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simple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all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spatial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digraphs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X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topological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X.</a:t>
            </a:r>
          </a:p>
          <a:p>
            <a:pPr marL="0" indent="0"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Limit    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Colimit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  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Powerset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  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compound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           Simple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           simple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 algn="ctr"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5" name="Text Box 52">
            <a:extLst>
              <a:ext uri="{FF2B5EF4-FFF2-40B4-BE49-F238E27FC236}">
                <a16:creationId xmlns:a16="http://schemas.microsoft.com/office/drawing/2014/main" id="{4466CEED-74CE-3210-93F4-4548C041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2667000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sym typeface="Symbol" pitchFamily="2" charset="2"/>
              </a:rPr>
              <a:t></a:t>
            </a:r>
          </a:p>
        </p:txBody>
      </p:sp>
      <p:cxnSp>
        <p:nvCxnSpPr>
          <p:cNvPr id="60419" name="Straight Arrow Connector 5">
            <a:extLst>
              <a:ext uri="{FF2B5EF4-FFF2-40B4-BE49-F238E27FC236}">
                <a16:creationId xmlns:a16="http://schemas.microsoft.com/office/drawing/2014/main" id="{041DA447-2C41-B7A7-C207-7FFE2F14E5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2988" y="4456113"/>
            <a:ext cx="1628775" cy="798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20" name="Straight Arrow Connector 7">
            <a:extLst>
              <a:ext uri="{FF2B5EF4-FFF2-40B4-BE49-F238E27FC236}">
                <a16:creationId xmlns:a16="http://schemas.microsoft.com/office/drawing/2014/main" id="{D424521C-E58B-BB9B-6D75-50CB680EF071}"/>
              </a:ext>
            </a:extLst>
          </p:cNvPr>
          <p:cNvCxnSpPr>
            <a:cxnSpLocks/>
          </p:cNvCxnSpPr>
          <p:nvPr/>
        </p:nvCxnSpPr>
        <p:spPr bwMode="auto">
          <a:xfrm>
            <a:off x="3605213" y="4456113"/>
            <a:ext cx="482600" cy="798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21" name="Straight Arrow Connector 10">
            <a:extLst>
              <a:ext uri="{FF2B5EF4-FFF2-40B4-BE49-F238E27FC236}">
                <a16:creationId xmlns:a16="http://schemas.microsoft.com/office/drawing/2014/main" id="{88760F72-E298-8F8D-2710-39AF40E2BA34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4813" y="4456113"/>
            <a:ext cx="903287" cy="798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CA7B56-9A1C-EA7C-6640-5DA8AEAA5BA5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4456113"/>
            <a:ext cx="8985250" cy="2141537"/>
            <a:chOff x="830317" y="4456386"/>
            <a:chExt cx="8985601" cy="21418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0A930F-2697-3D7D-601B-5D7DDF0D2748}"/>
                </a:ext>
              </a:extLst>
            </p:cNvPr>
            <p:cNvSpPr txBox="1"/>
            <p:nvPr/>
          </p:nvSpPr>
          <p:spPr>
            <a:xfrm>
              <a:off x="830317" y="6074979"/>
              <a:ext cx="898560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bg1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srgbClr val="FFFFFF"/>
                    </a:outerShdw>
                  </a:effectLst>
                </a:rPr>
                <a:t>Simple Composition			Simple module forms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C5ED146-BF29-AB0C-1F54-A4A7CFE5D67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95472" y="4456386"/>
              <a:ext cx="860459" cy="1617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34B4E9D-4036-9755-C147-A6DCC15691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4703" y="4456386"/>
              <a:ext cx="1993978" cy="1617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1C24B0-EBD4-3A22-76AA-6CBB11606B6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25702" y="4456386"/>
              <a:ext cx="3225926" cy="1617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4400450B-6A39-4C96-6962-99E2E264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565150"/>
            <a:ext cx="81676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Some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hyper-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hyper-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c ∈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ℤ</a:t>
            </a:r>
            <a:r>
              <a:rPr lang="de-DE" altLang="en-US" baseline="30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@ ℤ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11 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@ ℤ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=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Hom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ℤ</a:t>
            </a:r>
            <a:r>
              <a:rPr lang="de-DE" altLang="en-US" baseline="30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Hom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(ℤ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11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ℤ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),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d+1-sequence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12-tone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rows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address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=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ℤ</a:t>
            </a:r>
            <a:r>
              <a:rPr lang="de-DE" altLang="en-US" baseline="30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hypergestures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hypergestures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 ∈↑@ℝ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EHLD </a:t>
            </a:r>
            <a:b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deformation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q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∈↑@↑@ℝ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EHLD 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↑@ℝ</a:t>
            </a:r>
            <a:r>
              <a:rPr lang="de-DE" alt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EHLD 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topological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so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continue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!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1EFD9AE3-F75E-40E1-F326-0A1DA87D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238125"/>
            <a:ext cx="544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Florian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Thalmann‘s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BigBang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spectral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drawings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786A372-D5DA-60FF-319C-2DED64C4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3" y="1874838"/>
            <a:ext cx="7516812" cy="4338637"/>
          </a:xfrm>
          <a:prstGeom prst="rect">
            <a:avLst/>
          </a:prstGeom>
          <a:effectLst>
            <a:outerShdw blurRad="50800" dist="38100" dir="738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46A51B-1C0A-EE01-904D-FA53E43F957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100638"/>
            <a:ext cx="7545388" cy="1592262"/>
            <a:chOff x="540" y="3057"/>
            <a:chExt cx="4753" cy="1003"/>
          </a:xfrm>
        </p:grpSpPr>
        <p:sp>
          <p:nvSpPr>
            <p:cNvPr id="61463" name="Freeform 3">
              <a:extLst>
                <a:ext uri="{FF2B5EF4-FFF2-40B4-BE49-F238E27FC236}">
                  <a16:creationId xmlns:a16="http://schemas.microsoft.com/office/drawing/2014/main" id="{4C6A17D1-8673-8668-8759-32BF8A10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3057"/>
              <a:ext cx="2941" cy="1003"/>
            </a:xfrm>
            <a:custGeom>
              <a:avLst/>
              <a:gdLst>
                <a:gd name="T0" fmla="*/ 0 w 2941"/>
                <a:gd name="T1" fmla="*/ 536 h 1003"/>
                <a:gd name="T2" fmla="*/ 1553 w 2941"/>
                <a:gd name="T3" fmla="*/ 956 h 1003"/>
                <a:gd name="T4" fmla="*/ 2841 w 2941"/>
                <a:gd name="T5" fmla="*/ 821 h 1003"/>
                <a:gd name="T6" fmla="*/ 2156 w 2941"/>
                <a:gd name="T7" fmla="*/ 224 h 1003"/>
                <a:gd name="T8" fmla="*/ 2482 w 2941"/>
                <a:gd name="T9" fmla="*/ 170 h 1003"/>
                <a:gd name="T10" fmla="*/ 2475 w 2941"/>
                <a:gd name="T11" fmla="*/ 0 h 10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1"/>
                <a:gd name="T19" fmla="*/ 0 h 1003"/>
                <a:gd name="T20" fmla="*/ 2941 w 2941"/>
                <a:gd name="T21" fmla="*/ 1003 h 10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1" h="1003">
                  <a:moveTo>
                    <a:pt x="0" y="536"/>
                  </a:moveTo>
                  <a:cubicBezTo>
                    <a:pt x="259" y="606"/>
                    <a:pt x="1080" y="909"/>
                    <a:pt x="1553" y="956"/>
                  </a:cubicBezTo>
                  <a:cubicBezTo>
                    <a:pt x="2026" y="1003"/>
                    <a:pt x="2741" y="943"/>
                    <a:pt x="2841" y="821"/>
                  </a:cubicBezTo>
                  <a:cubicBezTo>
                    <a:pt x="2941" y="699"/>
                    <a:pt x="2216" y="332"/>
                    <a:pt x="2156" y="224"/>
                  </a:cubicBezTo>
                  <a:cubicBezTo>
                    <a:pt x="2096" y="116"/>
                    <a:pt x="2429" y="207"/>
                    <a:pt x="2482" y="170"/>
                  </a:cubicBezTo>
                  <a:cubicBezTo>
                    <a:pt x="2535" y="133"/>
                    <a:pt x="2476" y="35"/>
                    <a:pt x="2475" y="0"/>
                  </a:cubicBezTo>
                </a:path>
              </a:pathLst>
            </a:custGeom>
            <a:noFill/>
            <a:ln w="28575">
              <a:solidFill>
                <a:srgbClr val="565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Rectangle 4">
              <a:extLst>
                <a:ext uri="{FF2B5EF4-FFF2-40B4-BE49-F238E27FC236}">
                  <a16:creationId xmlns:a16="http://schemas.microsoft.com/office/drawing/2014/main" id="{722D5191-E4A6-0801-4EE4-520D11B8F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3403"/>
              <a:ext cx="401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61465" name="Group 5">
              <a:extLst>
                <a:ext uri="{FF2B5EF4-FFF2-40B4-BE49-F238E27FC236}">
                  <a16:creationId xmlns:a16="http://schemas.microsoft.com/office/drawing/2014/main" id="{23BE5237-D293-D0B1-6203-2F08A56BA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" y="3249"/>
              <a:ext cx="1773" cy="594"/>
              <a:chOff x="540" y="3249"/>
              <a:chExt cx="1773" cy="594"/>
            </a:xfrm>
          </p:grpSpPr>
          <p:grpSp>
            <p:nvGrpSpPr>
              <p:cNvPr id="61466" name="Group 6">
                <a:extLst>
                  <a:ext uri="{FF2B5EF4-FFF2-40B4-BE49-F238E27FC236}">
                    <a16:creationId xmlns:a16="http://schemas.microsoft.com/office/drawing/2014/main" id="{1278BFFA-BC5D-1A93-E491-722B53A4F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" y="3334"/>
                <a:ext cx="1390" cy="509"/>
                <a:chOff x="923" y="3362"/>
                <a:chExt cx="1390" cy="509"/>
              </a:xfrm>
            </p:grpSpPr>
            <p:sp>
              <p:nvSpPr>
                <p:cNvPr id="61468" name="Rectangle 7">
                  <a:extLst>
                    <a:ext uri="{FF2B5EF4-FFF2-40B4-BE49-F238E27FC236}">
                      <a16:creationId xmlns:a16="http://schemas.microsoft.com/office/drawing/2014/main" id="{B5301D8F-7371-0C56-BC81-C0658DBD3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3362"/>
                  <a:ext cx="1390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699FF">
                        <a:alpha val="57001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grpSp>
              <p:nvGrpSpPr>
                <p:cNvPr id="61469" name="Group 8">
                  <a:extLst>
                    <a:ext uri="{FF2B5EF4-FFF2-40B4-BE49-F238E27FC236}">
                      <a16:creationId xmlns:a16="http://schemas.microsoft.com/office/drawing/2014/main" id="{102B0BED-6924-BF77-2697-C98E3FB790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7" y="3511"/>
                  <a:ext cx="141" cy="221"/>
                  <a:chOff x="2432" y="3599"/>
                  <a:chExt cx="141" cy="221"/>
                </a:xfrm>
              </p:grpSpPr>
              <p:sp>
                <p:nvSpPr>
                  <p:cNvPr id="61470" name="Oval 9">
                    <a:extLst>
                      <a:ext uri="{FF2B5EF4-FFF2-40B4-BE49-F238E27FC236}">
                        <a16:creationId xmlns:a16="http://schemas.microsoft.com/office/drawing/2014/main" id="{E73C5CC7-8E4E-1777-1598-94408A6A49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32" y="3599"/>
                    <a:ext cx="141" cy="1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1471" name="Rectangle 10">
                    <a:extLst>
                      <a:ext uri="{FF2B5EF4-FFF2-40B4-BE49-F238E27FC236}">
                        <a16:creationId xmlns:a16="http://schemas.microsoft.com/office/drawing/2014/main" id="{BCEC7E02-80AF-0EA1-5518-6B534EA3E7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63" y="3686"/>
                    <a:ext cx="86" cy="85"/>
                  </a:xfrm>
                  <a:prstGeom prst="rect">
                    <a:avLst/>
                  </a:prstGeom>
                  <a:solidFill>
                    <a:srgbClr val="A2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1472" name="Line 11">
                    <a:extLst>
                      <a:ext uri="{FF2B5EF4-FFF2-40B4-BE49-F238E27FC236}">
                        <a16:creationId xmlns:a16="http://schemas.microsoft.com/office/drawing/2014/main" id="{7A4FCAFE-EA07-3EFF-C6A5-5124DD5877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2928260" flipH="1" flipV="1">
                    <a:off x="2531" y="3713"/>
                    <a:ext cx="41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473" name="Oval 12">
                    <a:extLst>
                      <a:ext uri="{FF2B5EF4-FFF2-40B4-BE49-F238E27FC236}">
                        <a16:creationId xmlns:a16="http://schemas.microsoft.com/office/drawing/2014/main" id="{B1FDC8E0-01CD-F2FA-0DE9-2324ACEADF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8" y="3745"/>
                    <a:ext cx="75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</p:grpSp>
          </p:grpSp>
          <p:sp>
            <p:nvSpPr>
              <p:cNvPr id="925709" name="Text Box 13">
                <a:extLst>
                  <a:ext uri="{FF2B5EF4-FFF2-40B4-BE49-F238E27FC236}">
                    <a16:creationId xmlns:a16="http://schemas.microsoft.com/office/drawing/2014/main" id="{48AC4F96-A555-18ED-0F25-8991189CC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" y="3249"/>
                <a:ext cx="4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circle</a:t>
                </a:r>
                <a:endParaRPr lang="de-DE" altLang="en-US" sz="280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70F29F3E-7E6E-CE42-CC55-DB704D3ADA1D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1751013"/>
            <a:ext cx="2619375" cy="3354387"/>
            <a:chOff x="3157" y="947"/>
            <a:chExt cx="1650" cy="2113"/>
          </a:xfrm>
        </p:grpSpPr>
        <p:sp>
          <p:nvSpPr>
            <p:cNvPr id="61461" name="Freeform 15">
              <a:extLst>
                <a:ext uri="{FF2B5EF4-FFF2-40B4-BE49-F238E27FC236}">
                  <a16:creationId xmlns:a16="http://schemas.microsoft.com/office/drawing/2014/main" id="{EF992CE1-32F6-E569-1F5F-5AA81A04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947"/>
              <a:ext cx="1650" cy="2113"/>
            </a:xfrm>
            <a:custGeom>
              <a:avLst/>
              <a:gdLst>
                <a:gd name="T0" fmla="*/ 1650 w 1650"/>
                <a:gd name="T1" fmla="*/ 2104 h 2113"/>
                <a:gd name="T2" fmla="*/ 1514 w 1650"/>
                <a:gd name="T3" fmla="*/ 2110 h 2113"/>
                <a:gd name="T4" fmla="*/ 1399 w 1650"/>
                <a:gd name="T5" fmla="*/ 2083 h 2113"/>
                <a:gd name="T6" fmla="*/ 1290 w 1650"/>
                <a:gd name="T7" fmla="*/ 2036 h 2113"/>
                <a:gd name="T8" fmla="*/ 1189 w 1650"/>
                <a:gd name="T9" fmla="*/ 1968 h 2113"/>
                <a:gd name="T10" fmla="*/ 1094 w 1650"/>
                <a:gd name="T11" fmla="*/ 1880 h 2113"/>
                <a:gd name="T12" fmla="*/ 951 w 1650"/>
                <a:gd name="T13" fmla="*/ 1690 h 2113"/>
                <a:gd name="T14" fmla="*/ 863 w 1650"/>
                <a:gd name="T15" fmla="*/ 1561 h 2113"/>
                <a:gd name="T16" fmla="*/ 493 w 1650"/>
                <a:gd name="T17" fmla="*/ 1019 h 2113"/>
                <a:gd name="T18" fmla="*/ 335 w 1650"/>
                <a:gd name="T19" fmla="*/ 787 h 2113"/>
                <a:gd name="T20" fmla="*/ 158 w 1650"/>
                <a:gd name="T21" fmla="*/ 511 h 2113"/>
                <a:gd name="T22" fmla="*/ 9 w 1650"/>
                <a:gd name="T23" fmla="*/ 246 h 2113"/>
                <a:gd name="T24" fmla="*/ 104 w 1650"/>
                <a:gd name="T25" fmla="*/ 36 h 2113"/>
                <a:gd name="T26" fmla="*/ 362 w 1650"/>
                <a:gd name="T27" fmla="*/ 29 h 2113"/>
                <a:gd name="T28" fmla="*/ 619 w 1650"/>
                <a:gd name="T29" fmla="*/ 158 h 2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0"/>
                <a:gd name="T46" fmla="*/ 0 h 2113"/>
                <a:gd name="T47" fmla="*/ 1650 w 1650"/>
                <a:gd name="T48" fmla="*/ 2113 h 2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0" h="2113">
                  <a:moveTo>
                    <a:pt x="1650" y="2104"/>
                  </a:moveTo>
                  <a:cubicBezTo>
                    <a:pt x="1603" y="2108"/>
                    <a:pt x="1556" y="2113"/>
                    <a:pt x="1514" y="2110"/>
                  </a:cubicBezTo>
                  <a:cubicBezTo>
                    <a:pt x="1472" y="2107"/>
                    <a:pt x="1436" y="2095"/>
                    <a:pt x="1399" y="2083"/>
                  </a:cubicBezTo>
                  <a:cubicBezTo>
                    <a:pt x="1362" y="2071"/>
                    <a:pt x="1325" y="2055"/>
                    <a:pt x="1290" y="2036"/>
                  </a:cubicBezTo>
                  <a:cubicBezTo>
                    <a:pt x="1255" y="2017"/>
                    <a:pt x="1222" y="1994"/>
                    <a:pt x="1189" y="1968"/>
                  </a:cubicBezTo>
                  <a:cubicBezTo>
                    <a:pt x="1156" y="1942"/>
                    <a:pt x="1134" y="1926"/>
                    <a:pt x="1094" y="1880"/>
                  </a:cubicBezTo>
                  <a:cubicBezTo>
                    <a:pt x="1054" y="1834"/>
                    <a:pt x="989" y="1743"/>
                    <a:pt x="951" y="1690"/>
                  </a:cubicBezTo>
                  <a:cubicBezTo>
                    <a:pt x="913" y="1637"/>
                    <a:pt x="939" y="1673"/>
                    <a:pt x="863" y="1561"/>
                  </a:cubicBezTo>
                  <a:cubicBezTo>
                    <a:pt x="787" y="1449"/>
                    <a:pt x="581" y="1148"/>
                    <a:pt x="493" y="1019"/>
                  </a:cubicBezTo>
                  <a:cubicBezTo>
                    <a:pt x="405" y="890"/>
                    <a:pt x="391" y="872"/>
                    <a:pt x="335" y="787"/>
                  </a:cubicBezTo>
                  <a:cubicBezTo>
                    <a:pt x="279" y="702"/>
                    <a:pt x="212" y="601"/>
                    <a:pt x="158" y="511"/>
                  </a:cubicBezTo>
                  <a:cubicBezTo>
                    <a:pt x="104" y="421"/>
                    <a:pt x="18" y="325"/>
                    <a:pt x="9" y="246"/>
                  </a:cubicBezTo>
                  <a:cubicBezTo>
                    <a:pt x="0" y="167"/>
                    <a:pt x="45" y="72"/>
                    <a:pt x="104" y="36"/>
                  </a:cubicBezTo>
                  <a:cubicBezTo>
                    <a:pt x="163" y="0"/>
                    <a:pt x="276" y="9"/>
                    <a:pt x="362" y="29"/>
                  </a:cubicBezTo>
                  <a:cubicBezTo>
                    <a:pt x="448" y="49"/>
                    <a:pt x="565" y="131"/>
                    <a:pt x="619" y="15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2" name="Rectangle 16">
              <a:extLst>
                <a:ext uri="{FF2B5EF4-FFF2-40B4-BE49-F238E27FC236}">
                  <a16:creationId xmlns:a16="http://schemas.microsoft.com/office/drawing/2014/main" id="{F4BCCD9D-4815-825E-EBD1-BFD342C52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41"/>
              <a:ext cx="252" cy="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</p:grpSp>
      <p:grpSp>
        <p:nvGrpSpPr>
          <p:cNvPr id="7" name="Group 50">
            <a:extLst>
              <a:ext uri="{FF2B5EF4-FFF2-40B4-BE49-F238E27FC236}">
                <a16:creationId xmlns:a16="http://schemas.microsoft.com/office/drawing/2014/main" id="{248BA01B-940D-AE37-2849-B0756FBC0F5D}"/>
              </a:ext>
            </a:extLst>
          </p:cNvPr>
          <p:cNvGrpSpPr>
            <a:grpSpLocks/>
          </p:cNvGrpSpPr>
          <p:nvPr/>
        </p:nvGrpSpPr>
        <p:grpSpPr bwMode="auto">
          <a:xfrm>
            <a:off x="1239838" y="3297238"/>
            <a:ext cx="4706937" cy="2181225"/>
            <a:chOff x="601" y="1921"/>
            <a:chExt cx="2965" cy="1374"/>
          </a:xfrm>
        </p:grpSpPr>
        <p:sp>
          <p:nvSpPr>
            <p:cNvPr id="61451" name="Freeform 19">
              <a:extLst>
                <a:ext uri="{FF2B5EF4-FFF2-40B4-BE49-F238E27FC236}">
                  <a16:creationId xmlns:a16="http://schemas.microsoft.com/office/drawing/2014/main" id="{F5AFA3C5-E537-104D-AB1E-84E13B6FB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921"/>
              <a:ext cx="1207" cy="1130"/>
            </a:xfrm>
            <a:custGeom>
              <a:avLst/>
              <a:gdLst>
                <a:gd name="T0" fmla="*/ 0 w 1207"/>
                <a:gd name="T1" fmla="*/ 1130 h 1130"/>
                <a:gd name="T2" fmla="*/ 604 w 1207"/>
                <a:gd name="T3" fmla="*/ 987 h 1130"/>
                <a:gd name="T4" fmla="*/ 305 w 1207"/>
                <a:gd name="T5" fmla="*/ 364 h 1130"/>
                <a:gd name="T6" fmla="*/ 821 w 1207"/>
                <a:gd name="T7" fmla="*/ 492 h 1130"/>
                <a:gd name="T8" fmla="*/ 604 w 1207"/>
                <a:gd name="T9" fmla="*/ 59 h 1130"/>
                <a:gd name="T10" fmla="*/ 1010 w 1207"/>
                <a:gd name="T11" fmla="*/ 140 h 1130"/>
                <a:gd name="T12" fmla="*/ 1207 w 1207"/>
                <a:gd name="T13" fmla="*/ 11 h 1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"/>
                <a:gd name="T22" fmla="*/ 0 h 1130"/>
                <a:gd name="T23" fmla="*/ 1207 w 1207"/>
                <a:gd name="T24" fmla="*/ 1130 h 1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" h="1130">
                  <a:moveTo>
                    <a:pt x="0" y="1130"/>
                  </a:moveTo>
                  <a:cubicBezTo>
                    <a:pt x="100" y="1106"/>
                    <a:pt x="553" y="1115"/>
                    <a:pt x="604" y="987"/>
                  </a:cubicBezTo>
                  <a:cubicBezTo>
                    <a:pt x="655" y="859"/>
                    <a:pt x="269" y="446"/>
                    <a:pt x="305" y="364"/>
                  </a:cubicBezTo>
                  <a:cubicBezTo>
                    <a:pt x="341" y="282"/>
                    <a:pt x="771" y="543"/>
                    <a:pt x="821" y="492"/>
                  </a:cubicBezTo>
                  <a:cubicBezTo>
                    <a:pt x="871" y="441"/>
                    <a:pt x="573" y="118"/>
                    <a:pt x="604" y="59"/>
                  </a:cubicBezTo>
                  <a:cubicBezTo>
                    <a:pt x="635" y="0"/>
                    <a:pt x="910" y="148"/>
                    <a:pt x="1010" y="140"/>
                  </a:cubicBezTo>
                  <a:cubicBezTo>
                    <a:pt x="1110" y="132"/>
                    <a:pt x="1166" y="38"/>
                    <a:pt x="1207" y="11"/>
                  </a:cubicBezTo>
                </a:path>
              </a:pathLst>
            </a:custGeom>
            <a:noFill/>
            <a:ln w="28575">
              <a:solidFill>
                <a:srgbClr val="565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52" name="Group 49">
              <a:extLst>
                <a:ext uri="{FF2B5EF4-FFF2-40B4-BE49-F238E27FC236}">
                  <a16:creationId xmlns:a16="http://schemas.microsoft.com/office/drawing/2014/main" id="{68F9DE55-B2AA-355A-37D9-9279B0145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2701"/>
              <a:ext cx="1713" cy="594"/>
              <a:chOff x="601" y="2701"/>
              <a:chExt cx="1713" cy="594"/>
            </a:xfrm>
          </p:grpSpPr>
          <p:grpSp>
            <p:nvGrpSpPr>
              <p:cNvPr id="61453" name="Group 21">
                <a:extLst>
                  <a:ext uri="{FF2B5EF4-FFF2-40B4-BE49-F238E27FC236}">
                    <a16:creationId xmlns:a16="http://schemas.microsoft.com/office/drawing/2014/main" id="{8521C26C-48D6-E1E1-B2F0-0DBD32D46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4" y="2786"/>
                <a:ext cx="1390" cy="509"/>
                <a:chOff x="923" y="3362"/>
                <a:chExt cx="1390" cy="509"/>
              </a:xfrm>
            </p:grpSpPr>
            <p:sp>
              <p:nvSpPr>
                <p:cNvPr id="61455" name="Rectangle 22">
                  <a:extLst>
                    <a:ext uri="{FF2B5EF4-FFF2-40B4-BE49-F238E27FC236}">
                      <a16:creationId xmlns:a16="http://schemas.microsoft.com/office/drawing/2014/main" id="{378F67E3-8611-DE70-DCE6-4CECC5110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3362"/>
                  <a:ext cx="1390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699FF">
                        <a:alpha val="57001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grpSp>
              <p:nvGrpSpPr>
                <p:cNvPr id="61456" name="Group 23">
                  <a:extLst>
                    <a:ext uri="{FF2B5EF4-FFF2-40B4-BE49-F238E27FC236}">
                      <a16:creationId xmlns:a16="http://schemas.microsoft.com/office/drawing/2014/main" id="{8BF0132A-E817-5971-A74C-F19676E8FF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7" y="3511"/>
                  <a:ext cx="141" cy="221"/>
                  <a:chOff x="2432" y="3599"/>
                  <a:chExt cx="141" cy="221"/>
                </a:xfrm>
              </p:grpSpPr>
              <p:sp>
                <p:nvSpPr>
                  <p:cNvPr id="61457" name="Oval 24">
                    <a:extLst>
                      <a:ext uri="{FF2B5EF4-FFF2-40B4-BE49-F238E27FC236}">
                        <a16:creationId xmlns:a16="http://schemas.microsoft.com/office/drawing/2014/main" id="{FBBE7AA6-419D-4DAD-A95B-4404B031A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32" y="3599"/>
                    <a:ext cx="141" cy="1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1458" name="Rectangle 25">
                    <a:extLst>
                      <a:ext uri="{FF2B5EF4-FFF2-40B4-BE49-F238E27FC236}">
                        <a16:creationId xmlns:a16="http://schemas.microsoft.com/office/drawing/2014/main" id="{0689F131-37B9-AF14-9354-C7DE46916D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63" y="3686"/>
                    <a:ext cx="86" cy="85"/>
                  </a:xfrm>
                  <a:prstGeom prst="rect">
                    <a:avLst/>
                  </a:prstGeom>
                  <a:solidFill>
                    <a:srgbClr val="A2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1459" name="Line 26">
                    <a:extLst>
                      <a:ext uri="{FF2B5EF4-FFF2-40B4-BE49-F238E27FC236}">
                        <a16:creationId xmlns:a16="http://schemas.microsoft.com/office/drawing/2014/main" id="{63AA39C6-2AE9-95FF-ECB3-F6E468AE0E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2928260" flipH="1" flipV="1">
                    <a:off x="2531" y="3713"/>
                    <a:ext cx="41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460" name="Oval 27">
                    <a:extLst>
                      <a:ext uri="{FF2B5EF4-FFF2-40B4-BE49-F238E27FC236}">
                        <a16:creationId xmlns:a16="http://schemas.microsoft.com/office/drawing/2014/main" id="{E6D49E91-8644-863A-7A05-67D172116E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8" y="3745"/>
                    <a:ext cx="75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</p:grpSp>
          </p:grpSp>
          <p:sp>
            <p:nvSpPr>
              <p:cNvPr id="925724" name="Text Box 28">
                <a:extLst>
                  <a:ext uri="{FF2B5EF4-FFF2-40B4-BE49-F238E27FC236}">
                    <a16:creationId xmlns:a16="http://schemas.microsoft.com/office/drawing/2014/main" id="{EC688186-FDBA-008C-23BE-EBCB7EA92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" y="2701"/>
                <a:ext cx="3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pitchFamily="2" charset="0"/>
                  </a:rPr>
                  <a:t>knot</a:t>
                </a:r>
                <a:endParaRPr lang="de-DE" altLang="en-US" sz="280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sp>
        <p:nvSpPr>
          <p:cNvPr id="925725" name="Text Box 29">
            <a:extLst>
              <a:ext uri="{FF2B5EF4-FFF2-40B4-BE49-F238E27FC236}">
                <a16:creationId xmlns:a16="http://schemas.microsoft.com/office/drawing/2014/main" id="{7AA10CFF-0819-D5F3-2289-13D9EB4DE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813050"/>
            <a:ext cx="213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„loop of loops “</a:t>
            </a:r>
          </a:p>
        </p:txBody>
      </p:sp>
      <p:pic>
        <p:nvPicPr>
          <p:cNvPr id="925726" name="Picture 30">
            <a:extLst>
              <a:ext uri="{FF2B5EF4-FFF2-40B4-BE49-F238E27FC236}">
                <a16:creationId xmlns:a16="http://schemas.microsoft.com/office/drawing/2014/main" id="{7C3DFC69-4186-646E-F3AA-DF310B31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763713"/>
            <a:ext cx="4097338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27" name="Oval 31">
            <a:extLst>
              <a:ext uri="{FF2B5EF4-FFF2-40B4-BE49-F238E27FC236}">
                <a16:creationId xmlns:a16="http://schemas.microsoft.com/office/drawing/2014/main" id="{3E88AA97-15CC-338E-822B-1E6CD398D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4584700"/>
            <a:ext cx="419100" cy="452438"/>
          </a:xfrm>
          <a:prstGeom prst="ellipse">
            <a:avLst/>
          </a:prstGeom>
          <a:solidFill>
            <a:srgbClr val="EBEFE1"/>
          </a:solidFill>
          <a:ln w="9525">
            <a:solidFill>
              <a:srgbClr val="00AA7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925747" name="Text Box 51">
            <a:extLst>
              <a:ext uri="{FF2B5EF4-FFF2-40B4-BE49-F238E27FC236}">
                <a16:creationId xmlns:a16="http://schemas.microsoft.com/office/drawing/2014/main" id="{654C6F6C-A130-5645-FDB1-150914EA42CA}"/>
              </a:ext>
            </a:extLst>
          </p:cNvPr>
          <p:cNvSpPr txBox="1">
            <a:spLocks noChangeArrowheads="1"/>
          </p:cNvSpPr>
          <p:nvPr/>
        </p:nvSpPr>
        <p:spPr bwMode="auto">
          <a:xfrm rot="612608">
            <a:off x="1298575" y="1360488"/>
            <a:ext cx="244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sym typeface="Symbol" charset="2"/>
              </a:rPr>
              <a:t>Hypergestures! </a:t>
            </a:r>
          </a:p>
        </p:txBody>
      </p:sp>
      <p:grpSp>
        <p:nvGrpSpPr>
          <p:cNvPr id="61448" name="Group 65">
            <a:extLst>
              <a:ext uri="{FF2B5EF4-FFF2-40B4-BE49-F238E27FC236}">
                <a16:creationId xmlns:a16="http://schemas.microsoft.com/office/drawing/2014/main" id="{174788B4-4CD4-EEEB-45C6-2ADC890B132B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96838"/>
            <a:ext cx="7302500" cy="1014412"/>
            <a:chOff x="754" y="61"/>
            <a:chExt cx="4600" cy="639"/>
          </a:xfrm>
        </p:grpSpPr>
        <p:sp>
          <p:nvSpPr>
            <p:cNvPr id="925737" name="Text Box 41">
              <a:extLst>
                <a:ext uri="{FF2B5EF4-FFF2-40B4-BE49-F238E27FC236}">
                  <a16:creationId xmlns:a16="http://schemas.microsoft.com/office/drawing/2014/main" id="{64011EA7-8EAB-0AFE-4ACC-178A9686F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134"/>
              <a:ext cx="460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ct val="110000"/>
                </a:lnSpc>
                <a:defRPr/>
              </a:pP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sym typeface="Symbol" pitchFamily="2" charset="2"/>
                </a:rPr>
                <a:t>Γ</a:t>
              </a:r>
              <a:r>
                <a:rPr lang="de-CH" alt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@</a:t>
              </a:r>
              <a:r>
                <a:rPr lang="de-CH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X</a:t>
              </a: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sym typeface="Symbol" pitchFamily="2" charset="2"/>
                </a:rPr>
                <a:t> = topological space of gestures of directed graph Γ </a:t>
              </a:r>
              <a:b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sym typeface="Symbol" pitchFamily="2" charset="2"/>
                </a:rPr>
              </a:b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sym typeface="Symbol" pitchFamily="2" charset="2"/>
                </a:rPr>
                <a:t>	  in a topological space X </a:t>
              </a:r>
            </a:p>
          </p:txBody>
        </p:sp>
        <p:sp>
          <p:nvSpPr>
            <p:cNvPr id="925749" name="Text Box 53">
              <a:extLst>
                <a:ext uri="{FF2B5EF4-FFF2-40B4-BE49-F238E27FC236}">
                  <a16:creationId xmlns:a16="http://schemas.microsoft.com/office/drawing/2014/main" id="{229AF302-C376-5226-3946-A7B1E70AF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" y="61"/>
              <a:ext cx="2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baseline="30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  <a:sym typeface="Symbol" pitchFamily="2" charset="2"/>
                </a:rPr>
                <a:t></a:t>
              </a:r>
              <a:endParaRPr lang="de-DE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25" grpId="0" autoUpdateAnimBg="0"/>
      <p:bldP spid="925727" grpId="0" animBg="1"/>
      <p:bldP spid="92574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:a16="http://schemas.microsoft.com/office/drawing/2014/main" id="{0535FC39-2E16-EC0F-9669-89ABBC805A37}"/>
              </a:ext>
            </a:extLst>
          </p:cNvPr>
          <p:cNvGrpSpPr>
            <a:grpSpLocks/>
          </p:cNvGrpSpPr>
          <p:nvPr/>
        </p:nvGrpSpPr>
        <p:grpSpPr bwMode="auto">
          <a:xfrm>
            <a:off x="658813" y="4513263"/>
            <a:ext cx="3206750" cy="1798637"/>
            <a:chOff x="658181" y="4664074"/>
            <a:chExt cx="3207383" cy="1798638"/>
          </a:xfrm>
        </p:grpSpPr>
        <p:grpSp>
          <p:nvGrpSpPr>
            <p:cNvPr id="63519" name="Group 5">
              <a:extLst>
                <a:ext uri="{FF2B5EF4-FFF2-40B4-BE49-F238E27FC236}">
                  <a16:creationId xmlns:a16="http://schemas.microsoft.com/office/drawing/2014/main" id="{D218F6C1-3B54-FB92-E895-E26C1208E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6176" y="4664074"/>
              <a:ext cx="2719388" cy="1798638"/>
              <a:chOff x="722" y="2722"/>
              <a:chExt cx="1713" cy="1133"/>
            </a:xfrm>
          </p:grpSpPr>
          <p:sp>
            <p:nvSpPr>
              <p:cNvPr id="63521" name="Rectangle 6">
                <a:extLst>
                  <a:ext uri="{FF2B5EF4-FFF2-40B4-BE49-F238E27FC236}">
                    <a16:creationId xmlns:a16="http://schemas.microsoft.com/office/drawing/2014/main" id="{5F290074-5BE4-ECE4-0B23-ACA1DAF7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" y="2722"/>
                <a:ext cx="1713" cy="1133"/>
              </a:xfrm>
              <a:prstGeom prst="parallelogram">
                <a:avLst>
                  <a:gd name="adj" fmla="val 37931"/>
                </a:avLst>
              </a:prstGeom>
              <a:gradFill rotWithShape="0">
                <a:gsLst>
                  <a:gs pos="0">
                    <a:srgbClr val="6699FF">
                      <a:alpha val="57001"/>
                    </a:srgb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63522" name="Group 7">
                <a:extLst>
                  <a:ext uri="{FF2B5EF4-FFF2-40B4-BE49-F238E27FC236}">
                    <a16:creationId xmlns:a16="http://schemas.microsoft.com/office/drawing/2014/main" id="{0546BCAE-881B-DC44-BF43-FB1EACBE7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7" y="3511"/>
                <a:ext cx="141" cy="221"/>
                <a:chOff x="2432" y="3599"/>
                <a:chExt cx="141" cy="221"/>
              </a:xfrm>
            </p:grpSpPr>
            <p:sp>
              <p:nvSpPr>
                <p:cNvPr id="63523" name="Oval 8">
                  <a:extLst>
                    <a:ext uri="{FF2B5EF4-FFF2-40B4-BE49-F238E27FC236}">
                      <a16:creationId xmlns:a16="http://schemas.microsoft.com/office/drawing/2014/main" id="{9DD8DD7F-8837-6031-2B0A-7E788612D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432" y="3599"/>
                  <a:ext cx="141" cy="141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3524" name="Rectangle 9">
                  <a:extLst>
                    <a:ext uri="{FF2B5EF4-FFF2-40B4-BE49-F238E27FC236}">
                      <a16:creationId xmlns:a16="http://schemas.microsoft.com/office/drawing/2014/main" id="{BE0E10BE-CB87-2814-5ED6-BAFA98BC9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928260">
                  <a:off x="2463" y="3686"/>
                  <a:ext cx="86" cy="85"/>
                </a:xfrm>
                <a:prstGeom prst="rect">
                  <a:avLst/>
                </a:prstGeom>
                <a:solidFill>
                  <a:srgbClr val="A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3525" name="Line 10">
                  <a:extLst>
                    <a:ext uri="{FF2B5EF4-FFF2-40B4-BE49-F238E27FC236}">
                      <a16:creationId xmlns:a16="http://schemas.microsoft.com/office/drawing/2014/main" id="{6EB28D01-6613-7F17-7D86-E717C7F27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2928260" flipH="1" flipV="1">
                  <a:off x="2531" y="3713"/>
                  <a:ext cx="41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6" name="Oval 11">
                  <a:extLst>
                    <a:ext uri="{FF2B5EF4-FFF2-40B4-BE49-F238E27FC236}">
                      <a16:creationId xmlns:a16="http://schemas.microsoft.com/office/drawing/2014/main" id="{75DE32C0-F31F-28C9-A896-BC227FFAD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8" y="3745"/>
                  <a:ext cx="75" cy="75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</p:grpSp>
        <p:sp>
          <p:nvSpPr>
            <p:cNvPr id="83" name="Text Box 12">
              <a:extLst>
                <a:ext uri="{FF2B5EF4-FFF2-40B4-BE49-F238E27FC236}">
                  <a16:creationId xmlns:a16="http://schemas.microsoft.com/office/drawing/2014/main" id="{13CA2CBE-8CC6-40E6-8F7C-D7251D574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181" y="5905500"/>
              <a:ext cx="6398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space</a:t>
              </a:r>
              <a:endPara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F74A0082-46F9-1BF3-EA3B-9E31287BD624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2614613"/>
            <a:ext cx="3854450" cy="2876550"/>
            <a:chOff x="517" y="1746"/>
            <a:chExt cx="2428" cy="1808"/>
          </a:xfrm>
        </p:grpSpPr>
        <p:grpSp>
          <p:nvGrpSpPr>
            <p:cNvPr id="63507" name="Group 14">
              <a:extLst>
                <a:ext uri="{FF2B5EF4-FFF2-40B4-BE49-F238E27FC236}">
                  <a16:creationId xmlns:a16="http://schemas.microsoft.com/office/drawing/2014/main" id="{A3BC65BF-1AD4-B709-6387-E57C468FD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" y="1746"/>
              <a:ext cx="2428" cy="1808"/>
              <a:chOff x="517" y="1495"/>
              <a:chExt cx="2428" cy="1808"/>
            </a:xfrm>
          </p:grpSpPr>
          <p:sp>
            <p:nvSpPr>
              <p:cNvPr id="63509" name="Rectangle 15">
                <a:extLst>
                  <a:ext uri="{FF2B5EF4-FFF2-40B4-BE49-F238E27FC236}">
                    <a16:creationId xmlns:a16="http://schemas.microsoft.com/office/drawing/2014/main" id="{9F551809-2BFB-9FE6-B867-E59782686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1495"/>
                <a:ext cx="2428" cy="1808"/>
              </a:xfrm>
              <a:prstGeom prst="parallelogram">
                <a:avLst>
                  <a:gd name="adj" fmla="val 37453"/>
                </a:avLst>
              </a:prstGeom>
              <a:gradFill rotWithShape="0">
                <a:gsLst>
                  <a:gs pos="0">
                    <a:srgbClr val="EBEFE1">
                      <a:alpha val="67998"/>
                    </a:srgbClr>
                  </a:gs>
                  <a:gs pos="100000">
                    <a:srgbClr val="6699FF">
                      <a:alpha val="57001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63510" name="Group 16">
                <a:extLst>
                  <a:ext uri="{FF2B5EF4-FFF2-40B4-BE49-F238E27FC236}">
                    <a16:creationId xmlns:a16="http://schemas.microsoft.com/office/drawing/2014/main" id="{CAD43048-4F9F-B24F-AB4B-4CBF1543EE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1" y="1577"/>
                <a:ext cx="1215" cy="1502"/>
                <a:chOff x="1011" y="1577"/>
                <a:chExt cx="1215" cy="1502"/>
              </a:xfrm>
            </p:grpSpPr>
            <p:sp>
              <p:nvSpPr>
                <p:cNvPr id="63511" name="Oval 17">
                  <a:extLst>
                    <a:ext uri="{FF2B5EF4-FFF2-40B4-BE49-F238E27FC236}">
                      <a16:creationId xmlns:a16="http://schemas.microsoft.com/office/drawing/2014/main" id="{8C7CEBC5-31D7-D9E1-EAF7-7D1BBB8AD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1" y="3004"/>
                  <a:ext cx="75" cy="75"/>
                </a:xfrm>
                <a:prstGeom prst="ellipse">
                  <a:avLst/>
                </a:prstGeom>
                <a:solidFill>
                  <a:srgbClr val="D304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3512" name="Oval 18">
                  <a:extLst>
                    <a:ext uri="{FF2B5EF4-FFF2-40B4-BE49-F238E27FC236}">
                      <a16:creationId xmlns:a16="http://schemas.microsoft.com/office/drawing/2014/main" id="{7B09D306-96B7-D18D-BF6F-14B15B329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4" y="2430"/>
                  <a:ext cx="75" cy="75"/>
                </a:xfrm>
                <a:prstGeom prst="ellipse">
                  <a:avLst/>
                </a:prstGeom>
                <a:solidFill>
                  <a:srgbClr val="D304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3513" name="Oval 19">
                  <a:extLst>
                    <a:ext uri="{FF2B5EF4-FFF2-40B4-BE49-F238E27FC236}">
                      <a16:creationId xmlns:a16="http://schemas.microsoft.com/office/drawing/2014/main" id="{A0383EEE-330E-8A86-33F2-467E000E0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1" y="3003"/>
                  <a:ext cx="75" cy="75"/>
                </a:xfrm>
                <a:prstGeom prst="ellipse">
                  <a:avLst/>
                </a:prstGeom>
                <a:solidFill>
                  <a:srgbClr val="D304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de-DE" altLang="en-US"/>
                </a:p>
              </p:txBody>
            </p:sp>
            <p:sp>
              <p:nvSpPr>
                <p:cNvPr id="63514" name="Line 20">
                  <a:extLst>
                    <a:ext uri="{FF2B5EF4-FFF2-40B4-BE49-F238E27FC236}">
                      <a16:creationId xmlns:a16="http://schemas.microsoft.com/office/drawing/2014/main" id="{981D516B-FD1A-BA24-E4F4-F553D52F7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5" y="1663"/>
                  <a:ext cx="0" cy="738"/>
                </a:xfrm>
                <a:prstGeom prst="line">
                  <a:avLst/>
                </a:prstGeom>
                <a:noFill/>
                <a:ln w="9525">
                  <a:solidFill>
                    <a:srgbClr val="D304B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3515" name="Group 21">
                  <a:extLst>
                    <a:ext uri="{FF2B5EF4-FFF2-40B4-BE49-F238E27FC236}">
                      <a16:creationId xmlns:a16="http://schemas.microsoft.com/office/drawing/2014/main" id="{B5737919-E4E9-656F-E479-5EE06F4A8B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069" y="2519"/>
                  <a:ext cx="1083" cy="461"/>
                  <a:chOff x="1114" y="1183"/>
                  <a:chExt cx="1030" cy="631"/>
                </a:xfrm>
              </p:grpSpPr>
              <p:sp>
                <p:nvSpPr>
                  <p:cNvPr id="63517" name="Line 22">
                    <a:extLst>
                      <a:ext uri="{FF2B5EF4-FFF2-40B4-BE49-F238E27FC236}">
                        <a16:creationId xmlns:a16="http://schemas.microsoft.com/office/drawing/2014/main" id="{FA3E6FFD-F0FE-784B-D612-500E40CE6C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2" y="1183"/>
                    <a:ext cx="482" cy="631"/>
                  </a:xfrm>
                  <a:prstGeom prst="line">
                    <a:avLst/>
                  </a:prstGeom>
                  <a:noFill/>
                  <a:ln w="9525">
                    <a:solidFill>
                      <a:srgbClr val="D304B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18" name="Line 23">
                    <a:extLst>
                      <a:ext uri="{FF2B5EF4-FFF2-40B4-BE49-F238E27FC236}">
                        <a16:creationId xmlns:a16="http://schemas.microsoft.com/office/drawing/2014/main" id="{00BAFE1A-3ECF-2A85-CD91-E016F19BA7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4" y="1183"/>
                    <a:ext cx="482" cy="631"/>
                  </a:xfrm>
                  <a:prstGeom prst="line">
                    <a:avLst/>
                  </a:prstGeom>
                  <a:noFill/>
                  <a:ln w="9525">
                    <a:solidFill>
                      <a:srgbClr val="D304B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516" name="Oval 24">
                  <a:extLst>
                    <a:ext uri="{FF2B5EF4-FFF2-40B4-BE49-F238E27FC236}">
                      <a16:creationId xmlns:a16="http://schemas.microsoft.com/office/drawing/2014/main" id="{8BEAF6FA-36C0-30BA-17F3-AA05C6353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5" y="1577"/>
                  <a:ext cx="75" cy="75"/>
                </a:xfrm>
                <a:prstGeom prst="ellipse">
                  <a:avLst/>
                </a:prstGeom>
                <a:solidFill>
                  <a:srgbClr val="D304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</p:grpSp>
        </p:grpSp>
        <p:sp>
          <p:nvSpPr>
            <p:cNvPr id="92" name="Text Box 25">
              <a:extLst>
                <a:ext uri="{FF2B5EF4-FFF2-40B4-BE49-F238E27FC236}">
                  <a16:creationId xmlns:a16="http://schemas.microsoft.com/office/drawing/2014/main" id="{1E4BBD66-D584-C2E4-0147-2ABABDF9B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" y="2191"/>
              <a:ext cx="4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space</a:t>
              </a:r>
              <a:endPara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819437B5-F0AA-C189-BA10-7FFB13CD8980}"/>
              </a:ext>
            </a:extLst>
          </p:cNvPr>
          <p:cNvGrpSpPr>
            <a:grpSpLocks/>
          </p:cNvGrpSpPr>
          <p:nvPr/>
        </p:nvGrpSpPr>
        <p:grpSpPr bwMode="auto">
          <a:xfrm>
            <a:off x="1327150" y="1220788"/>
            <a:ext cx="2989263" cy="1595437"/>
            <a:chOff x="822" y="651"/>
            <a:chExt cx="1797" cy="945"/>
          </a:xfrm>
        </p:grpSpPr>
        <p:grpSp>
          <p:nvGrpSpPr>
            <p:cNvPr id="63500" name="Group 27">
              <a:extLst>
                <a:ext uri="{FF2B5EF4-FFF2-40B4-BE49-F238E27FC236}">
                  <a16:creationId xmlns:a16="http://schemas.microsoft.com/office/drawing/2014/main" id="{26EE7347-ACBF-6CC8-1E7B-BE56AAE07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3" y="757"/>
              <a:ext cx="1696" cy="839"/>
              <a:chOff x="923" y="500"/>
              <a:chExt cx="1696" cy="839"/>
            </a:xfrm>
          </p:grpSpPr>
          <p:sp>
            <p:nvSpPr>
              <p:cNvPr id="63502" name="Rectangle 28">
                <a:extLst>
                  <a:ext uri="{FF2B5EF4-FFF2-40B4-BE49-F238E27FC236}">
                    <a16:creationId xmlns:a16="http://schemas.microsoft.com/office/drawing/2014/main" id="{B0CF2274-B295-27D7-F1A5-00395BFEB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500"/>
                <a:ext cx="1696" cy="839"/>
              </a:xfrm>
              <a:prstGeom prst="parallelogram">
                <a:avLst>
                  <a:gd name="adj" fmla="val 42731"/>
                </a:avLst>
              </a:prstGeom>
              <a:gradFill rotWithShape="0">
                <a:gsLst>
                  <a:gs pos="0">
                    <a:srgbClr val="FBFFF0"/>
                  </a:gs>
                  <a:gs pos="100000">
                    <a:srgbClr val="EBEFE1">
                      <a:alpha val="67998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63503" name="Group 29">
                <a:extLst>
                  <a:ext uri="{FF2B5EF4-FFF2-40B4-BE49-F238E27FC236}">
                    <a16:creationId xmlns:a16="http://schemas.microsoft.com/office/drawing/2014/main" id="{0515353D-4780-CFDB-D4D8-859174FAAA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7" y="883"/>
                <a:ext cx="902" cy="76"/>
                <a:chOff x="1166" y="883"/>
                <a:chExt cx="902" cy="76"/>
              </a:xfrm>
            </p:grpSpPr>
            <p:sp>
              <p:nvSpPr>
                <p:cNvPr id="63504" name="Oval 30">
                  <a:extLst>
                    <a:ext uri="{FF2B5EF4-FFF2-40B4-BE49-F238E27FC236}">
                      <a16:creationId xmlns:a16="http://schemas.microsoft.com/office/drawing/2014/main" id="{A3DBE760-CC3B-2AFC-88CD-8E9AEA73B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6" y="884"/>
                  <a:ext cx="75" cy="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3505" name="Oval 31">
                  <a:extLst>
                    <a:ext uri="{FF2B5EF4-FFF2-40B4-BE49-F238E27FC236}">
                      <a16:creationId xmlns:a16="http://schemas.microsoft.com/office/drawing/2014/main" id="{AB7F28A6-86A7-6D73-EA2C-EA83FEDA5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3" y="883"/>
                  <a:ext cx="75" cy="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3506" name="Line 32">
                  <a:extLst>
                    <a:ext uri="{FF2B5EF4-FFF2-40B4-BE49-F238E27FC236}">
                      <a16:creationId xmlns:a16="http://schemas.microsoft.com/office/drawing/2014/main" id="{1A7F9836-8473-A2E5-6F58-ACEBDC3408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5" y="921"/>
                  <a:ext cx="644" cy="0"/>
                </a:xfrm>
                <a:prstGeom prst="line">
                  <a:avLst/>
                </a:prstGeom>
                <a:noFill/>
                <a:ln w="9525">
                  <a:solidFill>
                    <a:srgbClr val="D306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33">
              <a:extLst>
                <a:ext uri="{FF2B5EF4-FFF2-40B4-BE49-F238E27FC236}">
                  <a16:creationId xmlns:a16="http://schemas.microsoft.com/office/drawing/2014/main" id="{1944F7E8-B931-369D-FE8C-37C1C1482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651"/>
              <a:ext cx="37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time</a:t>
              </a:r>
              <a:endParaRPr lang="de-DE" altLang="en-US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11" name="Text Box 34">
            <a:extLst>
              <a:ext uri="{FF2B5EF4-FFF2-40B4-BE49-F238E27FC236}">
                <a16:creationId xmlns:a16="http://schemas.microsoft.com/office/drawing/2014/main" id="{2E3D6D36-86FB-2ABF-53F2-68E3D9F9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280988"/>
            <a:ext cx="217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-65" charset="0"/>
                <a:ea typeface="+mn-ea"/>
              </a:rPr>
              <a:t>hypergestures</a:t>
            </a:r>
            <a:endParaRPr lang="de-DE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-65" charset="0"/>
              <a:ea typeface="+mn-ea"/>
            </a:endParaRPr>
          </a:p>
        </p:txBody>
      </p:sp>
      <p:grpSp>
        <p:nvGrpSpPr>
          <p:cNvPr id="12" name="Group 41">
            <a:extLst>
              <a:ext uri="{FF2B5EF4-FFF2-40B4-BE49-F238E27FC236}">
                <a16:creationId xmlns:a16="http://schemas.microsoft.com/office/drawing/2014/main" id="{FEEDFB4B-7B18-831D-86DC-D0F39DEBD93F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6243638"/>
            <a:ext cx="2316162" cy="463550"/>
            <a:chOff x="2922100" y="6037017"/>
            <a:chExt cx="2315200" cy="463946"/>
          </a:xfrm>
        </p:grpSpPr>
        <p:grpSp>
          <p:nvGrpSpPr>
            <p:cNvPr id="63496" name="Group 51">
              <a:extLst>
                <a:ext uri="{FF2B5EF4-FFF2-40B4-BE49-F238E27FC236}">
                  <a16:creationId xmlns:a16="http://schemas.microsoft.com/office/drawing/2014/main" id="{797E36EC-6D3E-073E-973C-405D82E0F8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2098" y="6215695"/>
              <a:ext cx="1921841" cy="285268"/>
              <a:chOff x="3278" y="1270"/>
              <a:chExt cx="2316" cy="7140"/>
            </a:xfrm>
          </p:grpSpPr>
          <p:sp>
            <p:nvSpPr>
              <p:cNvPr id="63498" name="AutoShape 38">
                <a:extLst>
                  <a:ext uri="{FF2B5EF4-FFF2-40B4-BE49-F238E27FC236}">
                    <a16:creationId xmlns:a16="http://schemas.microsoft.com/office/drawing/2014/main" id="{21C0A5DB-A8E2-1B59-1B59-40CE88870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443" y="1274"/>
                <a:ext cx="1151" cy="6876"/>
              </a:xfrm>
              <a:prstGeom prst="moon">
                <a:avLst>
                  <a:gd name="adj" fmla="val 87500"/>
                </a:avLst>
              </a:prstGeom>
              <a:gradFill rotWithShape="0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3499" name="AutoShape 37">
                <a:extLst>
                  <a:ext uri="{FF2B5EF4-FFF2-40B4-BE49-F238E27FC236}">
                    <a16:creationId xmlns:a16="http://schemas.microsoft.com/office/drawing/2014/main" id="{C6045FC9-9542-0385-787E-FA2EF10FC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1270"/>
                <a:ext cx="1151" cy="7140"/>
              </a:xfrm>
              <a:prstGeom prst="moon">
                <a:avLst>
                  <a:gd name="adj" fmla="val 8750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114" name="Text Box 8">
              <a:extLst>
                <a:ext uri="{FF2B5EF4-FFF2-40B4-BE49-F238E27FC236}">
                  <a16:creationId xmlns:a16="http://schemas.microsoft.com/office/drawing/2014/main" id="{4ACF1E6C-8CA5-8047-0D2C-197F5CC9A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068" y="6037017"/>
              <a:ext cx="1877232" cy="46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Space-time X</a:t>
              </a:r>
              <a:endPara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</p:grpSp>
      <p:pic>
        <p:nvPicPr>
          <p:cNvPr id="6" name="dance (Converted).mov">
            <a:hlinkClick r:id="" action="ppaction://media"/>
            <a:extLst>
              <a:ext uri="{FF2B5EF4-FFF2-40B4-BE49-F238E27FC236}">
                <a16:creationId xmlns:a16="http://schemas.microsoft.com/office/drawing/2014/main" id="{ABFBC16A-C9B5-DDD5-58FA-348724386E5C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568450"/>
            <a:ext cx="4208462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4102" name="Object 2">
            <a:extLst>
              <a:ext uri="{FF2B5EF4-FFF2-40B4-BE49-F238E27FC236}">
                <a16:creationId xmlns:a16="http://schemas.microsoft.com/office/drawing/2014/main" id="{58D66F97-ACA0-AE17-FB72-51BA177A83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4424363"/>
          <a:ext cx="1541463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14450" imgH="1581150" progId="">
                  <p:embed/>
                </p:oleObj>
              </mc:Choice>
              <mc:Fallback>
                <p:oleObj r:id="rId6" imgW="1314450" imgH="15811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24363"/>
                        <a:ext cx="1541463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4CE85981-D6C5-75B7-6205-A50EF946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565150"/>
            <a:ext cx="816768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de-DE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Escher Theorem: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permutation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numbers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 1,2,...n.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hyper-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sequence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M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,...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</a:t>
            </a:r>
            <a:r>
              <a:rPr lang="de-DE" alt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M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isomorphism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@M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@...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</a:t>
            </a:r>
            <a:r>
              <a:rPr lang="de-DE" alt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 M ≌ M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p1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@M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@...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</a:t>
            </a:r>
            <a:r>
              <a:rPr lang="de-DE" alt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 M 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hypergestures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sequence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digraphs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Δ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Δ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,...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Δ</a:t>
            </a:r>
            <a:r>
              <a:rPr lang="de-DE" alt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X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isomorphism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Δ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@Δ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@...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Δ</a:t>
            </a:r>
            <a:r>
              <a:rPr lang="de-DE" alt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 X ≌ Δ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p1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@Δ</a:t>
            </a:r>
            <a:r>
              <a:rPr lang="de-DE" alt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p2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@...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Δ</a:t>
            </a:r>
            <a:r>
              <a:rPr lang="de-DE" altLang="en-US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@ X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counterpoint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DEBA10-8917-75C9-B5BE-825852FFDF97}"/>
              </a:ext>
            </a:extLst>
          </p:cNvPr>
          <p:cNvSpPr txBox="1"/>
          <p:nvPr/>
        </p:nvSpPr>
        <p:spPr>
          <a:xfrm>
            <a:off x="1976438" y="5233988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→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A4BEA-F242-C402-B516-50E8D2010B72}"/>
              </a:ext>
            </a:extLst>
          </p:cNvPr>
          <p:cNvSpPr txBox="1"/>
          <p:nvPr/>
        </p:nvSpPr>
        <p:spPr>
          <a:xfrm>
            <a:off x="2722563" y="5233988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→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5CC56-54FE-7505-7110-BFA71BF416A7}"/>
              </a:ext>
            </a:extLst>
          </p:cNvPr>
          <p:cNvSpPr txBox="1"/>
          <p:nvPr/>
        </p:nvSpPr>
        <p:spPr>
          <a:xfrm>
            <a:off x="3883025" y="5233988"/>
            <a:ext cx="544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→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56C6A-17AF-A5FE-AB75-2D1B3B668AFB}"/>
              </a:ext>
            </a:extLst>
          </p:cNvPr>
          <p:cNvSpPr txBox="1"/>
          <p:nvPr/>
        </p:nvSpPr>
        <p:spPr>
          <a:xfrm>
            <a:off x="5475288" y="5233988"/>
            <a:ext cx="5445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→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BB872-B982-9AF7-6CD1-72275A6E30DD}"/>
              </a:ext>
            </a:extLst>
          </p:cNvPr>
          <p:cNvSpPr txBox="1"/>
          <p:nvPr/>
        </p:nvSpPr>
        <p:spPr>
          <a:xfrm>
            <a:off x="6467475" y="5233988"/>
            <a:ext cx="544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→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05D27-2085-6451-4D7E-EABBB6A69D77}"/>
              </a:ext>
            </a:extLst>
          </p:cNvPr>
          <p:cNvSpPr txBox="1"/>
          <p:nvPr/>
        </p:nvSpPr>
        <p:spPr>
          <a:xfrm>
            <a:off x="7654925" y="5233988"/>
            <a:ext cx="544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→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98" name="AutoShape 54">
            <a:extLst>
              <a:ext uri="{FF2B5EF4-FFF2-40B4-BE49-F238E27FC236}">
                <a16:creationId xmlns:a16="http://schemas.microsoft.com/office/drawing/2014/main" id="{87E3DEE4-F1A9-EAEA-9C78-9C830FD80584}"/>
              </a:ext>
            </a:extLst>
          </p:cNvPr>
          <p:cNvSpPr>
            <a:spLocks noChangeArrowheads="1"/>
          </p:cNvSpPr>
          <p:nvPr/>
        </p:nvSpPr>
        <p:spPr bwMode="auto">
          <a:xfrm rot="3115954">
            <a:off x="4233069" y="2893219"/>
            <a:ext cx="1360487" cy="3206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392" name="Rectangle 48">
            <a:extLst>
              <a:ext uri="{FF2B5EF4-FFF2-40B4-BE49-F238E27FC236}">
                <a16:creationId xmlns:a16="http://schemas.microsoft.com/office/drawing/2014/main" id="{A5B6D22B-87F0-ABEC-0973-7F98D2D63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279400"/>
            <a:ext cx="2316162" cy="2295525"/>
          </a:xfrm>
          <a:prstGeom prst="rect">
            <a:avLst/>
          </a:prstGeom>
          <a:solidFill>
            <a:srgbClr val="61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81391" name="Rectangle 47">
            <a:extLst>
              <a:ext uri="{FF2B5EF4-FFF2-40B4-BE49-F238E27FC236}">
                <a16:creationId xmlns:a16="http://schemas.microsoft.com/office/drawing/2014/main" id="{B3457607-FCBA-34EB-A1B4-C610A97F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287338"/>
            <a:ext cx="2316162" cy="2295525"/>
          </a:xfrm>
          <a:prstGeom prst="rect">
            <a:avLst/>
          </a:prstGeom>
          <a:solidFill>
            <a:srgbClr val="61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/>
          </a:p>
        </p:txBody>
      </p:sp>
      <p:pic>
        <p:nvPicPr>
          <p:cNvPr id="50181" name="escher1 (Converted).mov" descr="/Users/mazzola/MaMuTh/Artikel/cincinnati/escher1.mov">
            <a:hlinkClick r:id="" action="ppaction://media"/>
            <a:extLst>
              <a:ext uri="{FF2B5EF4-FFF2-40B4-BE49-F238E27FC236}">
                <a16:creationId xmlns:a16="http://schemas.microsoft.com/office/drawing/2014/main" id="{616C5566-F879-C289-6CAE-240C69812C42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17488"/>
            <a:ext cx="22971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escher2 (Converted).mov" descr="/Users/mazzola/MaMuTh/Artikel/cincinnati/escher2.mov">
            <a:hlinkClick r:id="" action="ppaction://media"/>
            <a:extLst>
              <a:ext uri="{FF2B5EF4-FFF2-40B4-BE49-F238E27FC236}">
                <a16:creationId xmlns:a16="http://schemas.microsoft.com/office/drawing/2014/main" id="{5868B41E-8608-3F1C-A4B1-3FE6D562319E}"/>
              </a:ext>
            </a:extLst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11138"/>
            <a:ext cx="23034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388" name="Picture 44">
            <a:extLst>
              <a:ext uri="{FF2B5EF4-FFF2-40B4-BE49-F238E27FC236}">
                <a16:creationId xmlns:a16="http://schemas.microsoft.com/office/drawing/2014/main" id="{1902334B-FE37-DDBD-1E93-45109E1A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5288" y="3652838"/>
            <a:ext cx="2312987" cy="2303462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81390" name="AutoShape 46">
            <a:extLst>
              <a:ext uri="{FF2B5EF4-FFF2-40B4-BE49-F238E27FC236}">
                <a16:creationId xmlns:a16="http://schemas.microsoft.com/office/drawing/2014/main" id="{3EB019C2-ED51-409D-39D8-50EB481A2A60}"/>
              </a:ext>
            </a:extLst>
          </p:cNvPr>
          <p:cNvSpPr>
            <a:spLocks noChangeArrowheads="1"/>
          </p:cNvSpPr>
          <p:nvPr/>
        </p:nvSpPr>
        <p:spPr bwMode="auto">
          <a:xfrm rot="18484046" flipH="1">
            <a:off x="5099844" y="2888456"/>
            <a:ext cx="1360488" cy="3206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1395" name="Picture 51">
            <a:extLst>
              <a:ext uri="{FF2B5EF4-FFF2-40B4-BE49-F238E27FC236}">
                <a16:creationId xmlns:a16="http://schemas.microsoft.com/office/drawing/2014/main" id="{CEDA2F82-31F3-49E7-FE3A-326BE66A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contrast="74000"/>
          </a:blip>
          <a:srcRect l="5989" t="38255" r="3015"/>
          <a:stretch>
            <a:fillRect/>
          </a:stretch>
        </p:blipFill>
        <p:spPr bwMode="auto">
          <a:xfrm>
            <a:off x="3600450" y="6203950"/>
            <a:ext cx="3594100" cy="4381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081396" name="Picture 52">
            <a:extLst>
              <a:ext uri="{FF2B5EF4-FFF2-40B4-BE49-F238E27FC236}">
                <a16:creationId xmlns:a16="http://schemas.microsoft.com/office/drawing/2014/main" id="{FB37EF54-7423-2976-F460-06584491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contrast="74000"/>
          </a:blip>
          <a:srcRect l="5989" t="38255" r="3015"/>
          <a:stretch>
            <a:fillRect/>
          </a:stretch>
        </p:blipFill>
        <p:spPr bwMode="auto">
          <a:xfrm>
            <a:off x="901700" y="2728913"/>
            <a:ext cx="3594100" cy="4381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081397" name="Picture 53">
            <a:extLst>
              <a:ext uri="{FF2B5EF4-FFF2-40B4-BE49-F238E27FC236}">
                <a16:creationId xmlns:a16="http://schemas.microsoft.com/office/drawing/2014/main" id="{000EF46A-00F1-7984-5F6D-A255B321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contrast="74000"/>
          </a:blip>
          <a:srcRect l="5989" t="38255" r="3015"/>
          <a:stretch>
            <a:fillRect/>
          </a:stretch>
        </p:blipFill>
        <p:spPr bwMode="auto">
          <a:xfrm>
            <a:off x="6218238" y="2728913"/>
            <a:ext cx="3594100" cy="4381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81403" name="Freeform 59">
            <a:extLst>
              <a:ext uri="{FF2B5EF4-FFF2-40B4-BE49-F238E27FC236}">
                <a16:creationId xmlns:a16="http://schemas.microsoft.com/office/drawing/2014/main" id="{83D38533-9447-E5A2-975E-AEEA5BE26A28}"/>
              </a:ext>
            </a:extLst>
          </p:cNvPr>
          <p:cNvSpPr>
            <a:spLocks/>
          </p:cNvSpPr>
          <p:nvPr/>
        </p:nvSpPr>
        <p:spPr bwMode="auto">
          <a:xfrm>
            <a:off x="1322388" y="2886075"/>
            <a:ext cx="2873375" cy="176213"/>
          </a:xfrm>
          <a:custGeom>
            <a:avLst/>
            <a:gdLst>
              <a:gd name="T0" fmla="*/ 0 w 3729"/>
              <a:gd name="T1" fmla="*/ 2147483646 h 227"/>
              <a:gd name="T2" fmla="*/ 2147483646 w 3729"/>
              <a:gd name="T3" fmla="*/ 2147483646 h 227"/>
              <a:gd name="T4" fmla="*/ 2147483646 w 3729"/>
              <a:gd name="T5" fmla="*/ 2147483646 h 227"/>
              <a:gd name="T6" fmla="*/ 2147483646 w 3729"/>
              <a:gd name="T7" fmla="*/ 2147483646 h 227"/>
              <a:gd name="T8" fmla="*/ 2147483646 w 3729"/>
              <a:gd name="T9" fmla="*/ 2147483646 h 227"/>
              <a:gd name="T10" fmla="*/ 2147483646 w 3729"/>
              <a:gd name="T11" fmla="*/ 0 h 227"/>
              <a:gd name="T12" fmla="*/ 2147483646 w 3729"/>
              <a:gd name="T13" fmla="*/ 2147483646 h 227"/>
              <a:gd name="T14" fmla="*/ 2147483646 w 3729"/>
              <a:gd name="T15" fmla="*/ 2147483646 h 227"/>
              <a:gd name="T16" fmla="*/ 2147483646 w 3729"/>
              <a:gd name="T17" fmla="*/ 2147483646 h 227"/>
              <a:gd name="T18" fmla="*/ 2147483646 w 3729"/>
              <a:gd name="T19" fmla="*/ 2147483646 h 2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29"/>
              <a:gd name="T31" fmla="*/ 0 h 227"/>
              <a:gd name="T32" fmla="*/ 3729 w 3729"/>
              <a:gd name="T33" fmla="*/ 227 h 2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29" h="227">
                <a:moveTo>
                  <a:pt x="0" y="101"/>
                </a:moveTo>
                <a:lnTo>
                  <a:pt x="346" y="164"/>
                </a:lnTo>
                <a:lnTo>
                  <a:pt x="718" y="132"/>
                </a:lnTo>
                <a:lnTo>
                  <a:pt x="1140" y="170"/>
                </a:lnTo>
                <a:lnTo>
                  <a:pt x="1593" y="227"/>
                </a:lnTo>
                <a:lnTo>
                  <a:pt x="2022" y="0"/>
                </a:lnTo>
                <a:lnTo>
                  <a:pt x="2463" y="25"/>
                </a:lnTo>
                <a:lnTo>
                  <a:pt x="2910" y="82"/>
                </a:lnTo>
                <a:lnTo>
                  <a:pt x="3351" y="57"/>
                </a:lnTo>
                <a:lnTo>
                  <a:pt x="3729" y="8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404" name="Freeform 60">
            <a:extLst>
              <a:ext uri="{FF2B5EF4-FFF2-40B4-BE49-F238E27FC236}">
                <a16:creationId xmlns:a16="http://schemas.microsoft.com/office/drawing/2014/main" id="{460BFB0B-876F-4BFB-4F80-31005F252CC8}"/>
              </a:ext>
            </a:extLst>
          </p:cNvPr>
          <p:cNvSpPr>
            <a:spLocks/>
          </p:cNvSpPr>
          <p:nvPr/>
        </p:nvSpPr>
        <p:spPr bwMode="auto">
          <a:xfrm>
            <a:off x="1312863" y="2762250"/>
            <a:ext cx="2887662" cy="303213"/>
          </a:xfrm>
          <a:custGeom>
            <a:avLst/>
            <a:gdLst>
              <a:gd name="T0" fmla="*/ 0 w 3742"/>
              <a:gd name="T1" fmla="*/ 2147483646 h 392"/>
              <a:gd name="T2" fmla="*/ 2147483646 w 3742"/>
              <a:gd name="T3" fmla="*/ 2147483646 h 392"/>
              <a:gd name="T4" fmla="*/ 2147483646 w 3742"/>
              <a:gd name="T5" fmla="*/ 2147483646 h 392"/>
              <a:gd name="T6" fmla="*/ 2147483646 w 3742"/>
              <a:gd name="T7" fmla="*/ 2147483646 h 392"/>
              <a:gd name="T8" fmla="*/ 2147483646 w 3742"/>
              <a:gd name="T9" fmla="*/ 2147483646 h 392"/>
              <a:gd name="T10" fmla="*/ 2147483646 w 3742"/>
              <a:gd name="T11" fmla="*/ 2147483646 h 392"/>
              <a:gd name="T12" fmla="*/ 2147483646 w 3742"/>
              <a:gd name="T13" fmla="*/ 2147483646 h 392"/>
              <a:gd name="T14" fmla="*/ 2147483646 w 3742"/>
              <a:gd name="T15" fmla="*/ 2147483646 h 392"/>
              <a:gd name="T16" fmla="*/ 2147483646 w 3742"/>
              <a:gd name="T17" fmla="*/ 2147483646 h 392"/>
              <a:gd name="T18" fmla="*/ 2147483646 w 3742"/>
              <a:gd name="T19" fmla="*/ 2147483646 h 392"/>
              <a:gd name="T20" fmla="*/ 2147483646 w 3742"/>
              <a:gd name="T21" fmla="*/ 0 h 392"/>
              <a:gd name="T22" fmla="*/ 2147483646 w 3742"/>
              <a:gd name="T23" fmla="*/ 2147483646 h 392"/>
              <a:gd name="T24" fmla="*/ 2147483646 w 3742"/>
              <a:gd name="T25" fmla="*/ 2147483646 h 392"/>
              <a:gd name="T26" fmla="*/ 2147483646 w 3742"/>
              <a:gd name="T27" fmla="*/ 2147483646 h 392"/>
              <a:gd name="T28" fmla="*/ 2147483646 w 3742"/>
              <a:gd name="T29" fmla="*/ 2147483646 h 392"/>
              <a:gd name="T30" fmla="*/ 2147483646 w 3742"/>
              <a:gd name="T31" fmla="*/ 2147483646 h 392"/>
              <a:gd name="T32" fmla="*/ 2147483646 w 3742"/>
              <a:gd name="T33" fmla="*/ 2147483646 h 392"/>
              <a:gd name="T34" fmla="*/ 2147483646 w 3742"/>
              <a:gd name="T35" fmla="*/ 2147483646 h 392"/>
              <a:gd name="T36" fmla="*/ 2147483646 w 3742"/>
              <a:gd name="T37" fmla="*/ 2147483646 h 392"/>
              <a:gd name="T38" fmla="*/ 2147483646 w 374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42"/>
              <a:gd name="T61" fmla="*/ 0 h 392"/>
              <a:gd name="T62" fmla="*/ 3742 w 374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42" h="392">
                <a:moveTo>
                  <a:pt x="0" y="252"/>
                </a:moveTo>
                <a:lnTo>
                  <a:pt x="359" y="316"/>
                </a:lnTo>
                <a:lnTo>
                  <a:pt x="731" y="282"/>
                </a:lnTo>
                <a:lnTo>
                  <a:pt x="1131" y="333"/>
                </a:lnTo>
                <a:lnTo>
                  <a:pt x="1600" y="392"/>
                </a:lnTo>
                <a:lnTo>
                  <a:pt x="2043" y="156"/>
                </a:lnTo>
                <a:lnTo>
                  <a:pt x="2469" y="172"/>
                </a:lnTo>
                <a:lnTo>
                  <a:pt x="2917" y="236"/>
                </a:lnTo>
                <a:lnTo>
                  <a:pt x="3365" y="215"/>
                </a:lnTo>
                <a:lnTo>
                  <a:pt x="3742" y="226"/>
                </a:lnTo>
                <a:lnTo>
                  <a:pt x="3742" y="0"/>
                </a:lnTo>
                <a:lnTo>
                  <a:pt x="3351" y="41"/>
                </a:lnTo>
                <a:lnTo>
                  <a:pt x="2910" y="8"/>
                </a:lnTo>
                <a:lnTo>
                  <a:pt x="2469" y="103"/>
                </a:lnTo>
                <a:lnTo>
                  <a:pt x="2041" y="76"/>
                </a:lnTo>
                <a:lnTo>
                  <a:pt x="1587" y="151"/>
                </a:lnTo>
                <a:lnTo>
                  <a:pt x="1134" y="186"/>
                </a:lnTo>
                <a:lnTo>
                  <a:pt x="731" y="220"/>
                </a:lnTo>
                <a:lnTo>
                  <a:pt x="353" y="83"/>
                </a:lnTo>
                <a:lnTo>
                  <a:pt x="13" y="124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FF0000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406" name="Freeform 62">
            <a:extLst>
              <a:ext uri="{FF2B5EF4-FFF2-40B4-BE49-F238E27FC236}">
                <a16:creationId xmlns:a16="http://schemas.microsoft.com/office/drawing/2014/main" id="{1DFD501F-6E06-3D74-BC4F-34952CC5EBD4}"/>
              </a:ext>
            </a:extLst>
          </p:cNvPr>
          <p:cNvSpPr>
            <a:spLocks/>
          </p:cNvSpPr>
          <p:nvPr/>
        </p:nvSpPr>
        <p:spPr bwMode="auto">
          <a:xfrm>
            <a:off x="6656388" y="2847975"/>
            <a:ext cx="1587" cy="152400"/>
          </a:xfrm>
          <a:custGeom>
            <a:avLst/>
            <a:gdLst>
              <a:gd name="T0" fmla="*/ 0 w 1"/>
              <a:gd name="T1" fmla="*/ 2147483646 h 96"/>
              <a:gd name="T2" fmla="*/ 0 w 1"/>
              <a:gd name="T3" fmla="*/ 0 h 96"/>
              <a:gd name="T4" fmla="*/ 0 60000 65536"/>
              <a:gd name="T5" fmla="*/ 0 60000 65536"/>
              <a:gd name="T6" fmla="*/ 0 w 1"/>
              <a:gd name="T7" fmla="*/ 0 h 96"/>
              <a:gd name="T8" fmla="*/ 1 w 1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407" name="Freeform 63">
            <a:extLst>
              <a:ext uri="{FF2B5EF4-FFF2-40B4-BE49-F238E27FC236}">
                <a16:creationId xmlns:a16="http://schemas.microsoft.com/office/drawing/2014/main" id="{C95E0C65-BFA2-54F3-16CD-AD79AF053880}"/>
              </a:ext>
            </a:extLst>
          </p:cNvPr>
          <p:cNvSpPr>
            <a:spLocks/>
          </p:cNvSpPr>
          <p:nvPr/>
        </p:nvSpPr>
        <p:spPr bwMode="auto">
          <a:xfrm>
            <a:off x="6635750" y="2763838"/>
            <a:ext cx="2887663" cy="303212"/>
          </a:xfrm>
          <a:custGeom>
            <a:avLst/>
            <a:gdLst>
              <a:gd name="T0" fmla="*/ 0 w 3742"/>
              <a:gd name="T1" fmla="*/ 2147483646 h 392"/>
              <a:gd name="T2" fmla="*/ 2147483646 w 3742"/>
              <a:gd name="T3" fmla="*/ 2147483646 h 392"/>
              <a:gd name="T4" fmla="*/ 2147483646 w 3742"/>
              <a:gd name="T5" fmla="*/ 2147483646 h 392"/>
              <a:gd name="T6" fmla="*/ 2147483646 w 3742"/>
              <a:gd name="T7" fmla="*/ 2147483646 h 392"/>
              <a:gd name="T8" fmla="*/ 2147483646 w 3742"/>
              <a:gd name="T9" fmla="*/ 2147483646 h 392"/>
              <a:gd name="T10" fmla="*/ 2147483646 w 3742"/>
              <a:gd name="T11" fmla="*/ 2147483646 h 392"/>
              <a:gd name="T12" fmla="*/ 2147483646 w 3742"/>
              <a:gd name="T13" fmla="*/ 2147483646 h 392"/>
              <a:gd name="T14" fmla="*/ 2147483646 w 3742"/>
              <a:gd name="T15" fmla="*/ 2147483646 h 392"/>
              <a:gd name="T16" fmla="*/ 2147483646 w 3742"/>
              <a:gd name="T17" fmla="*/ 2147483646 h 392"/>
              <a:gd name="T18" fmla="*/ 2147483646 w 3742"/>
              <a:gd name="T19" fmla="*/ 2147483646 h 392"/>
              <a:gd name="T20" fmla="*/ 2147483646 w 3742"/>
              <a:gd name="T21" fmla="*/ 0 h 392"/>
              <a:gd name="T22" fmla="*/ 2147483646 w 3742"/>
              <a:gd name="T23" fmla="*/ 2147483646 h 392"/>
              <a:gd name="T24" fmla="*/ 2147483646 w 3742"/>
              <a:gd name="T25" fmla="*/ 2147483646 h 392"/>
              <a:gd name="T26" fmla="*/ 2147483646 w 3742"/>
              <a:gd name="T27" fmla="*/ 2147483646 h 392"/>
              <a:gd name="T28" fmla="*/ 2147483646 w 3742"/>
              <a:gd name="T29" fmla="*/ 2147483646 h 392"/>
              <a:gd name="T30" fmla="*/ 2147483646 w 3742"/>
              <a:gd name="T31" fmla="*/ 2147483646 h 392"/>
              <a:gd name="T32" fmla="*/ 2147483646 w 3742"/>
              <a:gd name="T33" fmla="*/ 2147483646 h 392"/>
              <a:gd name="T34" fmla="*/ 2147483646 w 3742"/>
              <a:gd name="T35" fmla="*/ 2147483646 h 392"/>
              <a:gd name="T36" fmla="*/ 2147483646 w 3742"/>
              <a:gd name="T37" fmla="*/ 2147483646 h 392"/>
              <a:gd name="T38" fmla="*/ 2147483646 w 3742"/>
              <a:gd name="T39" fmla="*/ 2147483646 h 3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42"/>
              <a:gd name="T61" fmla="*/ 0 h 392"/>
              <a:gd name="T62" fmla="*/ 3742 w 3742"/>
              <a:gd name="T63" fmla="*/ 392 h 3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42" h="392">
                <a:moveTo>
                  <a:pt x="0" y="252"/>
                </a:moveTo>
                <a:lnTo>
                  <a:pt x="359" y="316"/>
                </a:lnTo>
                <a:lnTo>
                  <a:pt x="731" y="282"/>
                </a:lnTo>
                <a:lnTo>
                  <a:pt x="1131" y="333"/>
                </a:lnTo>
                <a:lnTo>
                  <a:pt x="1600" y="392"/>
                </a:lnTo>
                <a:lnTo>
                  <a:pt x="2043" y="156"/>
                </a:lnTo>
                <a:lnTo>
                  <a:pt x="2469" y="172"/>
                </a:lnTo>
                <a:lnTo>
                  <a:pt x="2917" y="236"/>
                </a:lnTo>
                <a:lnTo>
                  <a:pt x="3365" y="215"/>
                </a:lnTo>
                <a:lnTo>
                  <a:pt x="3742" y="226"/>
                </a:lnTo>
                <a:lnTo>
                  <a:pt x="3742" y="0"/>
                </a:lnTo>
                <a:lnTo>
                  <a:pt x="3351" y="41"/>
                </a:lnTo>
                <a:lnTo>
                  <a:pt x="2910" y="8"/>
                </a:lnTo>
                <a:lnTo>
                  <a:pt x="2469" y="103"/>
                </a:lnTo>
                <a:lnTo>
                  <a:pt x="2041" y="76"/>
                </a:lnTo>
                <a:lnTo>
                  <a:pt x="1587" y="151"/>
                </a:lnTo>
                <a:lnTo>
                  <a:pt x="1134" y="186"/>
                </a:lnTo>
                <a:lnTo>
                  <a:pt x="731" y="220"/>
                </a:lnTo>
                <a:lnTo>
                  <a:pt x="353" y="83"/>
                </a:lnTo>
                <a:lnTo>
                  <a:pt x="13" y="124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FF0000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0" fill="hold"/>
                                        <p:tgtEl>
                                          <p:spTgt spid="50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00" fill="hold"/>
                                        <p:tgtEl>
                                          <p:spTgt spid="50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8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8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1"/>
                </p:tgtEl>
              </p:cMediaNode>
            </p:video>
            <p:vide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2"/>
                </p:tgtEl>
              </p:cMediaNode>
            </p:video>
          </p:childTnLst>
        </p:cTn>
      </p:par>
    </p:tnLst>
    <p:bldLst>
      <p:bldP spid="1081392" grpId="0" animBg="1"/>
      <p:bldP spid="10813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9697E01-D48E-52AA-B81C-4FF224F6D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658813"/>
            <a:ext cx="86423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IX.1.2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Graphical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FFFF"/>
                  </a:outerShdw>
                </a:effectLst>
                <a:hlinkClick r:id="rId2"/>
              </a:rPr>
              <a:t>https://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FFFFFF"/>
                  </a:outerShdw>
                </a:effectLst>
                <a:hlinkClick r:id="rId2"/>
              </a:rPr>
              <a:t>soundcloud.com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FFFF"/>
                  </a:outerShdw>
                </a:effectLst>
                <a:hlinkClick r:id="rId2"/>
              </a:rPr>
              <a:t>/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FFFFFF"/>
                  </a:outerShdw>
                </a:effectLst>
                <a:hlinkClick r:id="rId2"/>
              </a:rPr>
              <a:t>bigbangrubette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FFFF"/>
                  </a:outerShdw>
                </a:effectLst>
                <a:hlinkClick r:id="rId2"/>
              </a:rPr>
              <a:t>/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FFFFFF"/>
                  </a:outerShdw>
                </a:effectLst>
                <a:hlinkClick r:id="rId2"/>
              </a:rPr>
              <a:t>upic</a:t>
            </a:r>
            <a:endParaRPr lang="de-DE" altLang="en-US" sz="2400" dirty="0">
              <a:solidFill>
                <a:srgbClr val="FF0000"/>
              </a:solidFill>
              <a:latin typeface="Times-Roman" pitchFamily="2" charset="0"/>
            </a:endParaRPr>
          </a:p>
        </p:txBody>
      </p:sp>
      <p:pic>
        <p:nvPicPr>
          <p:cNvPr id="7170" name="Picture 2" descr="page356image46332336">
            <a:extLst>
              <a:ext uri="{FF2B5EF4-FFF2-40B4-BE49-F238E27FC236}">
                <a16:creationId xmlns:a16="http://schemas.microsoft.com/office/drawing/2014/main" id="{57643A95-426D-1222-FEC3-9655E0EEE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588" y="2136775"/>
            <a:ext cx="6851650" cy="4211638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20" name="Text Box 4">
            <a:extLst>
              <a:ext uri="{FF2B5EF4-FFF2-40B4-BE49-F238E27FC236}">
                <a16:creationId xmlns:a16="http://schemas.microsoft.com/office/drawing/2014/main" id="{A65AE322-0E03-FDA7-5326-C917801E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3890963"/>
            <a:ext cx="6419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hlinkClick r:id="rId2"/>
              </a:rPr>
              <a:t>://www.youtube.com/watch?v=ytGcKfhzF2Q</a:t>
            </a:r>
            <a:endParaRPr lang="de-DE" altLang="en-US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6" name="Picture 5" descr="photo.jpg">
            <a:extLst>
              <a:ext uri="{FF2B5EF4-FFF2-40B4-BE49-F238E27FC236}">
                <a16:creationId xmlns:a16="http://schemas.microsoft.com/office/drawing/2014/main" id="{902BEFF4-D095-CA18-0120-90206610B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538" y="1033463"/>
            <a:ext cx="2082800" cy="20843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2DAD6A9-9B00-7401-AA3F-D588B870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238125"/>
            <a:ext cx="608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Florian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Thalmann‘s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BigBang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Leap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0" grpId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EE62CE0A-1DCA-631E-222F-DC442746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238125"/>
            <a:ext cx="6342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Software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resources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Marcello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Wanderley‘s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contributions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IRCAM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Mary </a:t>
            </a:r>
            <a:r>
              <a:rPr lang="en-US" dirty="0" err="1">
                <a:effectLst>
                  <a:outerShdw blurRad="50800" dist="38100" dir="2700000" algn="tl" rotWithShape="0">
                    <a:srgbClr val="FFFFFF"/>
                  </a:outerShdw>
                </a:effectLst>
              </a:rPr>
              <a:t>Mainsbridge</a:t>
            </a:r>
            <a:r>
              <a:rPr lang="de-DE" dirty="0">
                <a:effectLst>
                  <a:outerShdw blurRad="508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Kirsty</a:t>
            </a: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Beilharz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Atau</a:t>
            </a: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Tanaka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etc.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will </a:t>
            </a: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</a:t>
            </a: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separately</a:t>
            </a:r>
            <a:endParaRPr lang="de-DE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9767BF72-995C-A947-9003-C5324CB3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1038225"/>
            <a:ext cx="86423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IX.1.3 Formal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Frameworks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Music:</a:t>
            </a:r>
          </a:p>
          <a:p>
            <a:pPr>
              <a:spcBef>
                <a:spcPct val="50000"/>
              </a:spcBef>
              <a:buFont typeface="+mj-lt"/>
              <a:buAutoNum type="alphaLcParenR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modules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+mj-lt"/>
              <a:buAutoNum type="alphaLcParenR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Forms,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denotators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digraphs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31564</TotalTime>
  <Words>2265</Words>
  <Application>Microsoft Macintosh PowerPoint</Application>
  <PresentationFormat>Custom</PresentationFormat>
  <Paragraphs>449</Paragraphs>
  <Slides>53</Slides>
  <Notes>14</Notes>
  <HiddenSlides>1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Math1</vt:lpstr>
      <vt:lpstr>ＭＳ Ｐゴシック</vt:lpstr>
      <vt:lpstr>Arial</vt:lpstr>
      <vt:lpstr>Times</vt:lpstr>
      <vt:lpstr>Times-Roman</vt:lpstr>
      <vt:lpstr>Math5</vt:lpstr>
      <vt:lpstr>Symbol</vt:lpstr>
      <vt:lpstr>Osaka</vt:lpstr>
      <vt:lpstr>Times New Roman</vt:lpstr>
      <vt:lpstr>Apple LiGothic Medium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2397</cp:revision>
  <cp:lastPrinted>2005-04-14T09:33:31Z</cp:lastPrinted>
  <dcterms:created xsi:type="dcterms:W3CDTF">2015-10-04T22:09:05Z</dcterms:created>
  <dcterms:modified xsi:type="dcterms:W3CDTF">2024-03-20T16:26:52Z</dcterms:modified>
</cp:coreProperties>
</file>