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70" r:id="rId2"/>
    <p:sldId id="371" r:id="rId3"/>
    <p:sldId id="376" r:id="rId4"/>
    <p:sldId id="374" r:id="rId5"/>
    <p:sldId id="375" r:id="rId6"/>
    <p:sldId id="372" r:id="rId7"/>
    <p:sldId id="373" r:id="rId8"/>
    <p:sldId id="378" r:id="rId9"/>
    <p:sldId id="521" r:id="rId10"/>
    <p:sldId id="379" r:id="rId11"/>
    <p:sldId id="383" r:id="rId12"/>
    <p:sldId id="380" r:id="rId13"/>
    <p:sldId id="486" r:id="rId14"/>
    <p:sldId id="382" r:id="rId15"/>
  </p:sldIdLst>
  <p:sldSz cx="9902825" cy="6858000"/>
  <p:notesSz cx="9144000" cy="6858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Math1" pitchFamily="2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Math1" pitchFamily="2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Math1" pitchFamily="2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Math1" pitchFamily="2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Math1" pitchFamily="2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Math1" pitchFamily="2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Math1" pitchFamily="2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Math1" pitchFamily="2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Math1" pitchFamily="2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33">
          <p15:clr>
            <a:srgbClr val="A4A3A4"/>
          </p15:clr>
        </p15:guide>
        <p15:guide id="2" pos="249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/>
    <p:restoredTop sz="94694"/>
  </p:normalViewPr>
  <p:slideViewPr>
    <p:cSldViewPr snapToGrid="0">
      <p:cViewPr varScale="1">
        <p:scale>
          <a:sx n="121" d="100"/>
          <a:sy n="121" d="100"/>
        </p:scale>
        <p:origin x="1592" y="176"/>
      </p:cViewPr>
      <p:guideLst>
        <p:guide orient="horz" pos="3333"/>
        <p:guide pos="249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02" d="100"/>
          <a:sy n="102" d="100"/>
        </p:scale>
        <p:origin x="-304" y="-104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>
            <a:extLst>
              <a:ext uri="{FF2B5EF4-FFF2-40B4-BE49-F238E27FC236}">
                <a16:creationId xmlns:a16="http://schemas.microsoft.com/office/drawing/2014/main" id="{82F312CB-1D28-5C7C-5AED-5B9FB07EA04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82275" name="Rectangle 3">
            <a:extLst>
              <a:ext uri="{FF2B5EF4-FFF2-40B4-BE49-F238E27FC236}">
                <a16:creationId xmlns:a16="http://schemas.microsoft.com/office/drawing/2014/main" id="{E2672452-D013-D502-58AC-42A48166A7C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1600" y="0"/>
            <a:ext cx="396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82276" name="Rectangle 4">
            <a:extLst>
              <a:ext uri="{FF2B5EF4-FFF2-40B4-BE49-F238E27FC236}">
                <a16:creationId xmlns:a16="http://schemas.microsoft.com/office/drawing/2014/main" id="{6857A929-153A-0A95-E7D9-CDC0F57132E0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77000"/>
            <a:ext cx="396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82277" name="Rectangle 5">
            <a:extLst>
              <a:ext uri="{FF2B5EF4-FFF2-40B4-BE49-F238E27FC236}">
                <a16:creationId xmlns:a16="http://schemas.microsoft.com/office/drawing/2014/main" id="{2081B97F-9B4D-A904-F397-9CC9F9CEB2F2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1600" y="6477000"/>
            <a:ext cx="396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2" charset="0"/>
              </a:defRPr>
            </a:lvl1pPr>
          </a:lstStyle>
          <a:p>
            <a:pPr>
              <a:defRPr/>
            </a:pPr>
            <a:fld id="{9FB8B920-0E01-7848-9128-6266F7F5EDEA}" type="slidenum">
              <a:rPr lang="de-CH" altLang="en-US"/>
              <a:pPr>
                <a:defRPr/>
              </a:pPr>
              <a:t>‹#›</a:t>
            </a:fld>
            <a:endParaRPr lang="de-CH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3A5CEEB8-61D3-190C-92FE-A05423CE246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B734E545-6731-28C9-B74A-4239FEC48C2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5181600" y="0"/>
            <a:ext cx="396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324D1AA8-D36B-3E5F-4E5D-F910A7E2F82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701925" y="533400"/>
            <a:ext cx="3740150" cy="2590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7" name="Rectangle 5">
            <a:extLst>
              <a:ext uri="{FF2B5EF4-FFF2-40B4-BE49-F238E27FC236}">
                <a16:creationId xmlns:a16="http://schemas.microsoft.com/office/drawing/2014/main" id="{2E9DE506-F764-ACFE-8495-843163A968D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19200" y="3276600"/>
            <a:ext cx="67056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noProof="0"/>
              <a:t>Click to edit Master text styles</a:t>
            </a:r>
          </a:p>
          <a:p>
            <a:pPr lvl="1"/>
            <a:r>
              <a:rPr lang="de-CH" noProof="0"/>
              <a:t>Second level</a:t>
            </a:r>
          </a:p>
          <a:p>
            <a:pPr lvl="2"/>
            <a:r>
              <a:rPr lang="de-CH" noProof="0"/>
              <a:t>Third level</a:t>
            </a:r>
          </a:p>
          <a:p>
            <a:pPr lvl="3"/>
            <a:r>
              <a:rPr lang="de-CH" noProof="0"/>
              <a:t>Fourth level</a:t>
            </a:r>
          </a:p>
          <a:p>
            <a:pPr lvl="4"/>
            <a:r>
              <a:rPr lang="de-CH" noProof="0"/>
              <a:t>Fifth level</a:t>
            </a:r>
          </a:p>
        </p:txBody>
      </p:sp>
      <p:sp>
        <p:nvSpPr>
          <p:cNvPr id="64518" name="Rectangle 6">
            <a:extLst>
              <a:ext uri="{FF2B5EF4-FFF2-40B4-BE49-F238E27FC236}">
                <a16:creationId xmlns:a16="http://schemas.microsoft.com/office/drawing/2014/main" id="{5241A75F-C9AB-CB74-B055-16734B12403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77000"/>
            <a:ext cx="396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4519" name="Rectangle 7">
            <a:extLst>
              <a:ext uri="{FF2B5EF4-FFF2-40B4-BE49-F238E27FC236}">
                <a16:creationId xmlns:a16="http://schemas.microsoft.com/office/drawing/2014/main" id="{31EEB648-7E51-107A-E1D8-2FD8C42AF8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1600" y="6477000"/>
            <a:ext cx="396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2" charset="0"/>
              </a:defRPr>
            </a:lvl1pPr>
          </a:lstStyle>
          <a:p>
            <a:pPr>
              <a:defRPr/>
            </a:pPr>
            <a:fld id="{EC73BA9D-FCC0-4548-9DF0-FB9351E17773}" type="slidenum">
              <a:rPr lang="de-CH" altLang="en-US"/>
              <a:pPr>
                <a:defRPr/>
              </a:pPr>
              <a:t>‹#›</a:t>
            </a:fld>
            <a:endParaRPr lang="de-CH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73BA9D-FCC0-4548-9DF0-FB9351E17773}" type="slidenum">
              <a:rPr lang="de-CH" altLang="en-US" smtClean="0"/>
              <a:pPr>
                <a:defRPr/>
              </a:pPr>
              <a:t>1</a:t>
            </a:fld>
            <a:endParaRPr lang="de-CH" altLang="en-US"/>
          </a:p>
        </p:txBody>
      </p:sp>
    </p:spTree>
    <p:extLst>
      <p:ext uri="{BB962C8B-B14F-4D97-AF65-F5344CB8AC3E}">
        <p14:creationId xmlns:p14="http://schemas.microsoft.com/office/powerpoint/2010/main" val="3249108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>
            <a:extLst>
              <a:ext uri="{FF2B5EF4-FFF2-40B4-BE49-F238E27FC236}">
                <a16:creationId xmlns:a16="http://schemas.microsoft.com/office/drawing/2014/main" id="{134AE58E-F225-7475-020C-3858BE0E6D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4" name="Notes Placeholder 2">
            <a:extLst>
              <a:ext uri="{FF2B5EF4-FFF2-40B4-BE49-F238E27FC236}">
                <a16:creationId xmlns:a16="http://schemas.microsoft.com/office/drawing/2014/main" id="{438BBF4A-25C9-627C-DA24-9152C81B1E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8435" name="Slide Number Placeholder 3">
            <a:extLst>
              <a:ext uri="{FF2B5EF4-FFF2-40B4-BE49-F238E27FC236}">
                <a16:creationId xmlns:a16="http://schemas.microsoft.com/office/drawing/2014/main" id="{76725CA0-66AE-E097-D536-CAE9032DE1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fld id="{2970EF86-97FF-5547-A82D-9369E0E6C862}" type="slidenum">
              <a:rPr lang="de-CH" altLang="en-US" sz="1200" smtClean="0">
                <a:latin typeface="Times" charset="0"/>
              </a:rPr>
              <a:pPr/>
              <a:t>2</a:t>
            </a:fld>
            <a:endParaRPr lang="de-CH" altLang="en-US" sz="120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>
            <a:extLst>
              <a:ext uri="{FF2B5EF4-FFF2-40B4-BE49-F238E27FC236}">
                <a16:creationId xmlns:a16="http://schemas.microsoft.com/office/drawing/2014/main" id="{1DDB04FC-43F4-D23F-66E8-E9393D53438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8" name="Notes Placeholder 2">
            <a:extLst>
              <a:ext uri="{FF2B5EF4-FFF2-40B4-BE49-F238E27FC236}">
                <a16:creationId xmlns:a16="http://schemas.microsoft.com/office/drawing/2014/main" id="{877E3980-B499-A930-44C2-5C24ADE31A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9459" name="Slide Number Placeholder 3">
            <a:extLst>
              <a:ext uri="{FF2B5EF4-FFF2-40B4-BE49-F238E27FC236}">
                <a16:creationId xmlns:a16="http://schemas.microsoft.com/office/drawing/2014/main" id="{69EB71B2-C382-F8AE-01B4-26F40E6A14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fld id="{7840F76F-00C6-2441-B794-347C9A12819C}" type="slidenum">
              <a:rPr lang="de-CH" altLang="en-US" sz="1200" smtClean="0">
                <a:latin typeface="Times" charset="0"/>
              </a:rPr>
              <a:pPr/>
              <a:t>5</a:t>
            </a:fld>
            <a:endParaRPr lang="de-CH" altLang="en-US" sz="120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>
            <a:extLst>
              <a:ext uri="{FF2B5EF4-FFF2-40B4-BE49-F238E27FC236}">
                <a16:creationId xmlns:a16="http://schemas.microsoft.com/office/drawing/2014/main" id="{F5D5F444-A4BD-4D4C-BC01-0F080AFE8E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2" name="Notes Placeholder 2">
            <a:extLst>
              <a:ext uri="{FF2B5EF4-FFF2-40B4-BE49-F238E27FC236}">
                <a16:creationId xmlns:a16="http://schemas.microsoft.com/office/drawing/2014/main" id="{E32AA693-202E-A5A7-68D3-A819CD8473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0483" name="Slide Number Placeholder 3">
            <a:extLst>
              <a:ext uri="{FF2B5EF4-FFF2-40B4-BE49-F238E27FC236}">
                <a16:creationId xmlns:a16="http://schemas.microsoft.com/office/drawing/2014/main" id="{9914092F-D925-87A3-3E0C-67CD67B7F2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fld id="{7CA8C478-BAC5-CB4B-9B14-3A65C550050A}" type="slidenum">
              <a:rPr lang="de-CH" altLang="en-US" sz="1200" smtClean="0">
                <a:latin typeface="Times" charset="0"/>
              </a:rPr>
              <a:pPr/>
              <a:t>8</a:t>
            </a:fld>
            <a:endParaRPr lang="de-CH" altLang="en-US" sz="120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>
            <a:extLst>
              <a:ext uri="{FF2B5EF4-FFF2-40B4-BE49-F238E27FC236}">
                <a16:creationId xmlns:a16="http://schemas.microsoft.com/office/drawing/2014/main" id="{94FA8842-0A44-51A7-4DA0-CC167FA71E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6" name="Notes Placeholder 2">
            <a:extLst>
              <a:ext uri="{FF2B5EF4-FFF2-40B4-BE49-F238E27FC236}">
                <a16:creationId xmlns:a16="http://schemas.microsoft.com/office/drawing/2014/main" id="{CF4F0583-88A5-5251-080B-82FD198841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1507" name="Slide Number Placeholder 3">
            <a:extLst>
              <a:ext uri="{FF2B5EF4-FFF2-40B4-BE49-F238E27FC236}">
                <a16:creationId xmlns:a16="http://schemas.microsoft.com/office/drawing/2014/main" id="{7CE3A11B-FA98-A23D-C71F-998E785B47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fld id="{75BC5F52-B5F9-6B43-A2CF-91618DE24825}" type="slidenum">
              <a:rPr lang="de-CH" altLang="en-US" sz="1200" smtClean="0">
                <a:latin typeface="Times" charset="0"/>
              </a:rPr>
              <a:pPr/>
              <a:t>12</a:t>
            </a:fld>
            <a:endParaRPr lang="de-CH" altLang="en-US" sz="120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73BA9D-FCC0-4548-9DF0-FB9351E17773}" type="slidenum">
              <a:rPr lang="de-CH" altLang="en-US" smtClean="0"/>
              <a:pPr>
                <a:defRPr/>
              </a:pPr>
              <a:t>14</a:t>
            </a:fld>
            <a:endParaRPr lang="de-CH" altLang="en-US"/>
          </a:p>
        </p:txBody>
      </p:sp>
    </p:spTree>
    <p:extLst>
      <p:ext uri="{BB962C8B-B14F-4D97-AF65-F5344CB8AC3E}">
        <p14:creationId xmlns:p14="http://schemas.microsoft.com/office/powerpoint/2010/main" val="4245654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16925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1025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18446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2225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1600200"/>
            <a:ext cx="8912225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64511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0263" y="274638"/>
            <a:ext cx="2227262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2563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7447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2225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00200"/>
            <a:ext cx="8912225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84029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16925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16925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2623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2225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79913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7613" y="1600200"/>
            <a:ext cx="4379912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1145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2225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5150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5150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0788" y="1535113"/>
            <a:ext cx="4376737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0788" y="2174875"/>
            <a:ext cx="4376737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03570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2225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76807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8976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7550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1913" y="273050"/>
            <a:ext cx="5535612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7550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1326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0425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0425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0425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60766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>
            <a:extLst>
              <a:ext uri="{FF2B5EF4-FFF2-40B4-BE49-F238E27FC236}">
                <a16:creationId xmlns:a16="http://schemas.microsoft.com/office/drawing/2014/main" id="{B5B6CC5C-D370-A986-1509-66C685DE11A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409700" cy="6858000"/>
          </a:xfrm>
          <a:prstGeom prst="rect">
            <a:avLst/>
          </a:prstGeom>
          <a:gradFill rotWithShape="0">
            <a:gsLst>
              <a:gs pos="0">
                <a:srgbClr val="FFCB1F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pic>
        <p:nvPicPr>
          <p:cNvPr id="1027" name="Picture 10" descr="IFM_blue.jpg                                                   00031B6BMacintosh HD                   B746CC0A:">
            <a:extLst>
              <a:ext uri="{FF2B5EF4-FFF2-40B4-BE49-F238E27FC236}">
                <a16:creationId xmlns:a16="http://schemas.microsoft.com/office/drawing/2014/main" id="{C153B2C8-C14F-022B-FBBC-C9D049A96D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clrChange>
              <a:clrFrom>
                <a:srgbClr val="CEE7EE"/>
              </a:clrFrom>
              <a:clrTo>
                <a:srgbClr val="CEE7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4" b="2296"/>
          <a:stretch>
            <a:fillRect/>
          </a:stretch>
        </p:blipFill>
        <p:spPr bwMode="auto">
          <a:xfrm>
            <a:off x="79375" y="115888"/>
            <a:ext cx="82391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12" descr="mn.gif                                                         0000565DExtra                          BF31C3C3:">
            <a:extLst>
              <a:ext uri="{FF2B5EF4-FFF2-40B4-BE49-F238E27FC236}">
                <a16:creationId xmlns:a16="http://schemas.microsoft.com/office/drawing/2014/main" id="{B49365C3-6618-B758-8E8F-0A34E89660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112713"/>
            <a:ext cx="646112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8" name="Text Box 14">
            <a:extLst>
              <a:ext uri="{FF2B5EF4-FFF2-40B4-BE49-F238E27FC236}">
                <a16:creationId xmlns:a16="http://schemas.microsoft.com/office/drawing/2014/main" id="{BBFE5D51-D6D5-305F-DDFF-C4B9C9F0F7C1}"/>
              </a:ext>
            </a:extLst>
          </p:cNvPr>
          <p:cNvSpPr txBox="1">
            <a:spLocks noChangeArrowheads="1"/>
          </p:cNvSpPr>
          <p:nvPr userDrawn="1"/>
        </p:nvSpPr>
        <p:spPr bwMode="auto">
          <a:xfrm rot="-5400000">
            <a:off x="-2191543" y="3347244"/>
            <a:ext cx="51673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 algn="r">
              <a:defRPr/>
            </a:pPr>
            <a:r>
              <a:rPr lang="de-DE" altLang="en-US" sz="1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Guerino Mazzola (Spring 2024</a:t>
            </a:r>
            <a:r>
              <a:rPr lang="de-DE" altLang="en-US" sz="1200" baseline="30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©</a:t>
            </a:r>
            <a:r>
              <a:rPr lang="de-DE" altLang="en-US" sz="1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): </a:t>
            </a:r>
            <a:r>
              <a:rPr lang="de-DE" altLang="en-US" sz="1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Gesture</a:t>
            </a:r>
            <a:r>
              <a:rPr lang="de-DE" altLang="en-US" sz="1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Theory </a:t>
            </a:r>
            <a:br>
              <a:rPr lang="de-DE" altLang="en-US" sz="1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</a:br>
            <a:endParaRPr lang="de-DE" altLang="en-US" sz="1200" i="1" dirty="0">
              <a:effectLst>
                <a:outerShdw blurRad="38100" dist="38100" dir="2700000" algn="tl">
                  <a:srgbClr val="FFFFFF"/>
                </a:outerShdw>
              </a:effectLst>
              <a:latin typeface="Times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57" name="Text Box 41">
            <a:extLst>
              <a:ext uri="{FF2B5EF4-FFF2-40B4-BE49-F238E27FC236}">
                <a16:creationId xmlns:a16="http://schemas.microsoft.com/office/drawing/2014/main" id="{B4114E5C-4E25-846E-22EB-98CEFAEB36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2650" y="1049338"/>
            <a:ext cx="7235825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609600" indent="-609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 typeface="Times" pitchFamily="2" charset="0"/>
              <a:buNone/>
              <a:defRPr/>
            </a:pP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I	General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Introduction</a:t>
            </a:r>
            <a:endParaRPr lang="de-DE" altLang="en-US" dirty="0">
              <a:effectLst>
                <a:outerShdw blurRad="38100" dist="38100" dir="2700000" algn="tl">
                  <a:srgbClr val="FFFFFF"/>
                </a:outerShdw>
              </a:effectLst>
              <a:latin typeface="Times" pitchFamily="2" charset="0"/>
            </a:endParaRPr>
          </a:p>
          <a:p>
            <a:pPr>
              <a:spcBef>
                <a:spcPct val="50000"/>
              </a:spcBef>
              <a:buFont typeface="Times" pitchFamily="2" charset="0"/>
              <a:buNone/>
              <a:defRPr/>
            </a:pP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I.2 Historical, Cultural,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Neuroscience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Roots</a:t>
            </a:r>
          </a:p>
          <a:p>
            <a:pPr>
              <a:spcBef>
                <a:spcPct val="50000"/>
              </a:spcBef>
              <a:buFont typeface="Times" pitchFamily="2" charset="0"/>
              <a:buNone/>
              <a:defRPr/>
            </a:pP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(Mo Jan 22) 	</a:t>
            </a:r>
            <a:b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</a:br>
            <a:endParaRPr lang="de-DE" altLang="en-US" sz="2400" dirty="0">
              <a:latin typeface="Times-Rom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1551824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71551824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71551824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6857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57" name="Text Box 41">
            <a:extLst>
              <a:ext uri="{FF2B5EF4-FFF2-40B4-BE49-F238E27FC236}">
                <a16:creationId xmlns:a16="http://schemas.microsoft.com/office/drawing/2014/main" id="{BDDDF88D-E3BC-6B2F-0C96-58B1DD8B05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9863" y="449263"/>
            <a:ext cx="8305800" cy="375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609600" indent="-609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 marL="0">
              <a:spcBef>
                <a:spcPct val="50000"/>
              </a:spcBef>
              <a:defRPr/>
            </a:pP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„In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humans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,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speech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is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typically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accompanied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by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manual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gesture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,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speech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production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itself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is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influenced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by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executing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or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observing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hand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movements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,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and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manual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actions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also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play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an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important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role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in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the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development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of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speech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,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from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the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babbling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stage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onwards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.“</a:t>
            </a:r>
          </a:p>
          <a:p>
            <a:pPr marL="0">
              <a:spcBef>
                <a:spcPct val="50000"/>
              </a:spcBef>
              <a:defRPr/>
            </a:pP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The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premotor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cortex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lies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above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Broca's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area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,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which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is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responsible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for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the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speech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production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,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as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opposed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to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Wernicke's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area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,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which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takes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care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of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speech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perception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1551824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71551824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6857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A495358-66C4-78E7-3A52-10C718307F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500" y="696913"/>
            <a:ext cx="7670800" cy="5464175"/>
          </a:xfrm>
          <a:prstGeom prst="rect">
            <a:avLst/>
          </a:prstGeom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57" name="Text Box 41">
            <a:extLst>
              <a:ext uri="{FF2B5EF4-FFF2-40B4-BE49-F238E27FC236}">
                <a16:creationId xmlns:a16="http://schemas.microsoft.com/office/drawing/2014/main" id="{D5B23E0D-E3C1-C8E0-21BF-99AC16F868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0638" y="715963"/>
            <a:ext cx="7853362" cy="547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609600" indent="-609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 marL="0">
              <a:spcBef>
                <a:spcPct val="50000"/>
              </a:spcBef>
              <a:buFont typeface="Times" pitchFamily="2" charset="0"/>
              <a:buNone/>
              <a:defRPr/>
            </a:pP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3D mental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rotation</a:t>
            </a:r>
            <a:b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</a:br>
            <a:b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</a:br>
            <a:r>
              <a:rPr lang="en-US" dirty="0">
                <a:effectLst>
                  <a:outerShdw blurRad="38100" dist="38100" dir="2700000" algn="tl" rotWithShape="0">
                    <a:srgbClr val="FFFFFF"/>
                  </a:outerShdw>
                </a:effectLst>
              </a:rPr>
              <a:t>The spatial competence </a:t>
            </a:r>
            <a:br>
              <a:rPr lang="en-US" dirty="0">
                <a:effectLst>
                  <a:outerShdw blurRad="38100" dist="38100" dir="2700000" algn="tl" rotWithShape="0">
                    <a:srgbClr val="FFFFFF"/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 rotWithShape="0">
                    <a:srgbClr val="FFFFFF"/>
                  </a:outerShdw>
                </a:effectLst>
              </a:rPr>
              <a:t>was chosen to be the </a:t>
            </a:r>
            <a:br>
              <a:rPr lang="en-US" dirty="0">
                <a:effectLst>
                  <a:outerShdw blurRad="38100" dist="38100" dir="2700000" algn="tl" rotWithShape="0">
                    <a:srgbClr val="FFFFFF"/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 rotWithShape="0">
                    <a:srgbClr val="FFFFFF"/>
                  </a:outerShdw>
                </a:effectLst>
              </a:rPr>
              <a:t>mental 3D rotation competence </a:t>
            </a:r>
            <a:br>
              <a:rPr lang="en-US" dirty="0">
                <a:effectLst>
                  <a:outerShdw blurRad="38100" dist="38100" dir="2700000" algn="tl" rotWithShape="0">
                    <a:srgbClr val="FFFFFF"/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 rotWithShape="0">
                    <a:srgbClr val="FFFFFF"/>
                  </a:outerShdw>
                </a:effectLst>
              </a:rPr>
              <a:t>of spatial objects as first investigated by Shepard</a:t>
            </a:r>
            <a:br>
              <a:rPr lang="en-US" dirty="0">
                <a:effectLst>
                  <a:outerShdw blurRad="38100" dist="38100" dir="2700000" algn="tl" rotWithShape="0">
                    <a:srgbClr val="FFFFFF"/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 rotWithShape="0">
                    <a:srgbClr val="FFFFFF"/>
                  </a:outerShdw>
                </a:effectLst>
              </a:rPr>
              <a:t>and Cooper.</a:t>
            </a:r>
          </a:p>
          <a:p>
            <a:pPr marL="0">
              <a:spcBef>
                <a:spcPct val="50000"/>
              </a:spcBef>
              <a:defRPr/>
            </a:pPr>
            <a:r>
              <a:rPr lang="de-DE" altLang="en-US" dirty="0">
                <a:effectLst>
                  <a:outerShdw blurRad="38100" dist="38100" dir="2700000" algn="tl" rotWithShape="0">
                    <a:srgbClr val="FFFFFF"/>
                  </a:outerShdw>
                </a:effectLst>
                <a:latin typeface="Times" pitchFamily="2" charset="0"/>
              </a:rPr>
              <a:t>This </a:t>
            </a:r>
            <a:r>
              <a:rPr lang="de-DE" altLang="en-US" dirty="0" err="1">
                <a:effectLst>
                  <a:outerShdw blurRad="38100" dist="38100" dir="2700000" algn="tl" rotWithShape="0">
                    <a:srgbClr val="FFFFFF"/>
                  </a:outerShdw>
                </a:effectLst>
                <a:latin typeface="Times" pitchFamily="2" charset="0"/>
              </a:rPr>
              <a:t>competence</a:t>
            </a:r>
            <a:r>
              <a:rPr lang="de-DE" altLang="en-US" dirty="0">
                <a:effectLst>
                  <a:outerShdw blurRad="38100" dist="38100" dir="2700000" algn="tl" rotWithShape="0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 rotWithShape="0">
                    <a:srgbClr val="FFFFFF"/>
                  </a:outerShdw>
                </a:effectLst>
                <a:latin typeface="Times" pitchFamily="2" charset="0"/>
              </a:rPr>
              <a:t>means</a:t>
            </a:r>
            <a:r>
              <a:rPr lang="de-DE" altLang="en-US" dirty="0">
                <a:effectLst>
                  <a:outerShdw blurRad="38100" dist="38100" dir="2700000" algn="tl" rotWithShape="0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 rotWithShape="0">
                    <a:srgbClr val="FFFFFF"/>
                  </a:outerShdw>
                </a:effectLst>
                <a:latin typeface="Times" pitchFamily="2" charset="0"/>
              </a:rPr>
              <a:t>the</a:t>
            </a:r>
            <a:r>
              <a:rPr lang="de-DE" altLang="en-US" dirty="0">
                <a:effectLst>
                  <a:outerShdw blurRad="38100" dist="38100" dir="2700000" algn="tl" rotWithShape="0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 rotWithShape="0">
                    <a:srgbClr val="FFFFFF"/>
                  </a:outerShdw>
                </a:effectLst>
                <a:latin typeface="Times" pitchFamily="2" charset="0"/>
              </a:rPr>
              <a:t>velocity</a:t>
            </a:r>
            <a:r>
              <a:rPr lang="de-DE" altLang="en-US" dirty="0">
                <a:effectLst>
                  <a:outerShdw blurRad="38100" dist="38100" dir="2700000" algn="tl" rotWithShape="0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 rotWithShape="0">
                    <a:srgbClr val="FFFFFF"/>
                  </a:outerShdw>
                </a:effectLst>
                <a:latin typeface="Times" pitchFamily="2" charset="0"/>
              </a:rPr>
              <a:t>and</a:t>
            </a:r>
            <a:r>
              <a:rPr lang="de-DE" altLang="en-US" dirty="0">
                <a:effectLst>
                  <a:outerShdw blurRad="38100" dist="38100" dir="2700000" algn="tl" rotWithShape="0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 rotWithShape="0">
                    <a:srgbClr val="FFFFFF"/>
                  </a:outerShdw>
                </a:effectLst>
                <a:latin typeface="Times" pitchFamily="2" charset="0"/>
              </a:rPr>
              <a:t>accuracy</a:t>
            </a:r>
            <a:r>
              <a:rPr lang="de-DE" altLang="en-US" dirty="0">
                <a:effectLst>
                  <a:outerShdw blurRad="38100" dist="38100" dir="2700000" algn="tl" rotWithShape="0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 rotWithShape="0">
                    <a:srgbClr val="FFFFFF"/>
                  </a:outerShdw>
                </a:effectLst>
                <a:latin typeface="Times" pitchFamily="2" charset="0"/>
              </a:rPr>
              <a:t>of</a:t>
            </a:r>
            <a:r>
              <a:rPr lang="de-DE" altLang="en-US" dirty="0">
                <a:effectLst>
                  <a:outerShdw blurRad="38100" dist="38100" dir="2700000" algn="tl" rotWithShape="0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 rotWithShape="0">
                    <a:srgbClr val="FFFFFF"/>
                  </a:outerShdw>
                </a:effectLst>
                <a:latin typeface="Times" pitchFamily="2" charset="0"/>
              </a:rPr>
              <a:t>being</a:t>
            </a:r>
            <a:r>
              <a:rPr lang="de-DE" altLang="en-US" dirty="0">
                <a:effectLst>
                  <a:outerShdw blurRad="38100" dist="38100" dir="2700000" algn="tl" rotWithShape="0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 rotWithShape="0">
                    <a:srgbClr val="FFFFFF"/>
                  </a:outerShdw>
                </a:effectLst>
                <a:latin typeface="Times" pitchFamily="2" charset="0"/>
              </a:rPr>
              <a:t>able</a:t>
            </a:r>
            <a:r>
              <a:rPr lang="de-DE" altLang="en-US" dirty="0">
                <a:effectLst>
                  <a:outerShdw blurRad="38100" dist="38100" dir="2700000" algn="tl" rotWithShape="0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 rotWithShape="0">
                    <a:srgbClr val="FFFFFF"/>
                  </a:outerShdw>
                </a:effectLst>
                <a:latin typeface="Times" pitchFamily="2" charset="0"/>
              </a:rPr>
              <a:t>to</a:t>
            </a:r>
            <a:r>
              <a:rPr lang="de-DE" altLang="en-US" dirty="0">
                <a:effectLst>
                  <a:outerShdw blurRad="38100" dist="38100" dir="2700000" algn="tl" rotWithShape="0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 rotWithShape="0">
                    <a:srgbClr val="FFFFFF"/>
                  </a:outerShdw>
                </a:effectLst>
                <a:latin typeface="Times" pitchFamily="2" charset="0"/>
              </a:rPr>
              <a:t>decide</a:t>
            </a:r>
            <a:r>
              <a:rPr lang="de-DE" altLang="en-US" dirty="0">
                <a:effectLst>
                  <a:outerShdw blurRad="38100" dist="38100" dir="2700000" algn="tl" rotWithShape="0">
                    <a:srgbClr val="FFFFFF"/>
                  </a:outerShdw>
                </a:effectLst>
                <a:latin typeface="Times" pitchFamily="2" charset="0"/>
              </a:rPr>
              <a:t>, </a:t>
            </a:r>
            <a:r>
              <a:rPr lang="de-DE" altLang="en-US" dirty="0" err="1">
                <a:effectLst>
                  <a:outerShdw blurRad="38100" dist="38100" dir="2700000" algn="tl" rotWithShape="0">
                    <a:srgbClr val="FFFFFF"/>
                  </a:outerShdw>
                </a:effectLst>
                <a:latin typeface="Times" pitchFamily="2" charset="0"/>
              </a:rPr>
              <a:t>whether</a:t>
            </a:r>
            <a:r>
              <a:rPr lang="de-DE" altLang="en-US" dirty="0">
                <a:effectLst>
                  <a:outerShdw blurRad="38100" dist="38100" dir="2700000" algn="tl" rotWithShape="0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 rotWithShape="0">
                    <a:srgbClr val="FFFFFF"/>
                  </a:outerShdw>
                </a:effectLst>
                <a:latin typeface="Times" pitchFamily="2" charset="0"/>
              </a:rPr>
              <a:t>two</a:t>
            </a:r>
            <a:r>
              <a:rPr lang="de-DE" altLang="en-US" dirty="0">
                <a:effectLst>
                  <a:outerShdw blurRad="38100" dist="38100" dir="2700000" algn="tl" rotWithShape="0">
                    <a:srgbClr val="FFFFFF"/>
                  </a:outerShdw>
                </a:effectLst>
                <a:latin typeface="Times" pitchFamily="2" charset="0"/>
              </a:rPr>
              <a:t> 3D </a:t>
            </a:r>
            <a:r>
              <a:rPr lang="de-DE" altLang="en-US" dirty="0" err="1">
                <a:effectLst>
                  <a:outerShdw blurRad="38100" dist="38100" dir="2700000" algn="tl" rotWithShape="0">
                    <a:srgbClr val="FFFFFF"/>
                  </a:outerShdw>
                </a:effectLst>
                <a:latin typeface="Times" pitchFamily="2" charset="0"/>
              </a:rPr>
              <a:t>objects</a:t>
            </a:r>
            <a:r>
              <a:rPr lang="de-DE" altLang="en-US" dirty="0">
                <a:effectLst>
                  <a:outerShdw blurRad="38100" dist="38100" dir="2700000" algn="tl" rotWithShape="0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 rotWithShape="0">
                    <a:srgbClr val="FFFFFF"/>
                  </a:outerShdw>
                </a:effectLst>
                <a:latin typeface="Times" pitchFamily="2" charset="0"/>
              </a:rPr>
              <a:t>are</a:t>
            </a:r>
            <a:r>
              <a:rPr lang="de-DE" altLang="en-US" dirty="0">
                <a:effectLst>
                  <a:outerShdw blurRad="38100" dist="38100" dir="2700000" algn="tl" rotWithShape="0">
                    <a:srgbClr val="FFFFFF"/>
                  </a:outerShdw>
                </a:effectLst>
                <a:latin typeface="Times" pitchFamily="2" charset="0"/>
              </a:rPr>
              <a:t> a </a:t>
            </a:r>
            <a:r>
              <a:rPr lang="de-DE" altLang="en-US" dirty="0" err="1">
                <a:effectLst>
                  <a:outerShdw blurRad="38100" dist="38100" dir="2700000" algn="tl" rotWithShape="0">
                    <a:srgbClr val="FFFFFF"/>
                  </a:outerShdw>
                </a:effectLst>
                <a:latin typeface="Times" pitchFamily="2" charset="0"/>
              </a:rPr>
              <a:t>rotational</a:t>
            </a:r>
            <a:r>
              <a:rPr lang="de-DE" altLang="en-US" dirty="0">
                <a:effectLst>
                  <a:outerShdw blurRad="38100" dist="38100" dir="2700000" algn="tl" rotWithShape="0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 rotWithShape="0">
                    <a:srgbClr val="FFFFFF"/>
                  </a:outerShdw>
                </a:effectLst>
                <a:latin typeface="Times" pitchFamily="2" charset="0"/>
              </a:rPr>
              <a:t>displacement</a:t>
            </a:r>
            <a:r>
              <a:rPr lang="de-DE" altLang="en-US" dirty="0">
                <a:effectLst>
                  <a:outerShdw blurRad="38100" dist="38100" dir="2700000" algn="tl" rotWithShape="0">
                    <a:srgbClr val="FFFFFF"/>
                  </a:outerShdw>
                </a:effectLst>
                <a:latin typeface="Times" pitchFamily="2" charset="0"/>
              </a:rPr>
              <a:t> (</a:t>
            </a:r>
            <a:r>
              <a:rPr lang="de-DE" altLang="en-US" dirty="0" err="1">
                <a:effectLst>
                  <a:outerShdw blurRad="38100" dist="38100" dir="2700000" algn="tl" rotWithShape="0">
                    <a:srgbClr val="FFFFFF"/>
                  </a:outerShdw>
                </a:effectLst>
                <a:latin typeface="Times" pitchFamily="2" charset="0"/>
              </a:rPr>
              <a:t>rotation</a:t>
            </a:r>
            <a:r>
              <a:rPr lang="de-DE" altLang="en-US" dirty="0">
                <a:effectLst>
                  <a:outerShdw blurRad="38100" dist="38100" dir="2700000" algn="tl" rotWithShape="0">
                    <a:srgbClr val="FFFFFF"/>
                  </a:outerShdw>
                </a:effectLst>
                <a:latin typeface="Times" pitchFamily="2" charset="0"/>
              </a:rPr>
              <a:t> plus </a:t>
            </a:r>
            <a:r>
              <a:rPr lang="de-DE" altLang="en-US" dirty="0" err="1">
                <a:effectLst>
                  <a:outerShdw blurRad="38100" dist="38100" dir="2700000" algn="tl" rotWithShape="0">
                    <a:srgbClr val="FFFFFF"/>
                  </a:outerShdw>
                </a:effectLst>
                <a:latin typeface="Times" pitchFamily="2" charset="0"/>
              </a:rPr>
              <a:t>translation</a:t>
            </a:r>
            <a:r>
              <a:rPr lang="de-DE" altLang="en-US" dirty="0">
                <a:effectLst>
                  <a:outerShdw blurRad="38100" dist="38100" dir="2700000" algn="tl" rotWithShape="0">
                    <a:srgbClr val="FFFFFF"/>
                  </a:outerShdw>
                </a:effectLst>
                <a:latin typeface="Times" pitchFamily="2" charset="0"/>
              </a:rPr>
              <a:t>) </a:t>
            </a:r>
            <a:r>
              <a:rPr lang="de-DE" altLang="en-US" dirty="0" err="1">
                <a:effectLst>
                  <a:outerShdw blurRad="38100" dist="38100" dir="2700000" algn="tl" rotWithShape="0">
                    <a:srgbClr val="FFFFFF"/>
                  </a:outerShdw>
                </a:effectLst>
                <a:latin typeface="Times" pitchFamily="2" charset="0"/>
              </a:rPr>
              <a:t>of</a:t>
            </a:r>
            <a:r>
              <a:rPr lang="de-DE" altLang="en-US" dirty="0">
                <a:effectLst>
                  <a:outerShdw blurRad="38100" dist="38100" dir="2700000" algn="tl" rotWithShape="0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 rotWithShape="0">
                    <a:srgbClr val="FFFFFF"/>
                  </a:outerShdw>
                </a:effectLst>
                <a:latin typeface="Times" pitchFamily="2" charset="0"/>
              </a:rPr>
              <a:t>each</a:t>
            </a:r>
            <a:r>
              <a:rPr lang="de-DE" altLang="en-US" dirty="0">
                <a:effectLst>
                  <a:outerShdw blurRad="38100" dist="38100" dir="2700000" algn="tl" rotWithShape="0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 rotWithShape="0">
                    <a:srgbClr val="FFFFFF"/>
                  </a:outerShdw>
                </a:effectLst>
                <a:latin typeface="Times" pitchFamily="2" charset="0"/>
              </a:rPr>
              <a:t>other</a:t>
            </a:r>
            <a:r>
              <a:rPr lang="de-DE" altLang="en-US" dirty="0">
                <a:effectLst>
                  <a:outerShdw blurRad="38100" dist="38100" dir="2700000" algn="tl" rotWithShape="0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 rotWithShape="0">
                    <a:srgbClr val="FFFFFF"/>
                  </a:outerShdw>
                </a:effectLst>
                <a:latin typeface="Times" pitchFamily="2" charset="0"/>
              </a:rPr>
              <a:t>or</a:t>
            </a:r>
            <a:r>
              <a:rPr lang="de-DE" altLang="en-US" dirty="0">
                <a:effectLst>
                  <a:outerShdw blurRad="38100" dist="38100" dir="2700000" algn="tl" rotWithShape="0">
                    <a:srgbClr val="FFFFFF"/>
                  </a:outerShdw>
                </a:effectLst>
                <a:latin typeface="Times" pitchFamily="2" charset="0"/>
              </a:rPr>
              <a:t> a </a:t>
            </a:r>
            <a:r>
              <a:rPr lang="de-DE" altLang="en-US" dirty="0" err="1">
                <a:effectLst>
                  <a:outerShdw blurRad="38100" dist="38100" dir="2700000" algn="tl" rotWithShape="0">
                    <a:srgbClr val="FFFFFF"/>
                  </a:outerShdw>
                </a:effectLst>
                <a:latin typeface="Times" pitchFamily="2" charset="0"/>
              </a:rPr>
              <a:t>rotational</a:t>
            </a:r>
            <a:r>
              <a:rPr lang="de-DE" altLang="en-US" dirty="0">
                <a:effectLst>
                  <a:outerShdw blurRad="38100" dist="38100" dir="2700000" algn="tl" rotWithShape="0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 rotWithShape="0">
                    <a:srgbClr val="FFFFFF"/>
                  </a:outerShdw>
                </a:effectLst>
                <a:latin typeface="Times" pitchFamily="2" charset="0"/>
              </a:rPr>
              <a:t>displacement</a:t>
            </a:r>
            <a:r>
              <a:rPr lang="de-DE" altLang="en-US" dirty="0">
                <a:effectLst>
                  <a:outerShdw blurRad="38100" dist="38100" dir="2700000" algn="tl" rotWithShape="0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 rotWithShape="0">
                    <a:srgbClr val="FFFFFF"/>
                  </a:outerShdw>
                </a:effectLst>
                <a:latin typeface="Times" pitchFamily="2" charset="0"/>
              </a:rPr>
              <a:t>of</a:t>
            </a:r>
            <a:r>
              <a:rPr lang="de-DE" altLang="en-US" dirty="0">
                <a:effectLst>
                  <a:outerShdw blurRad="38100" dist="38100" dir="2700000" algn="tl" rotWithShape="0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 rotWithShape="0">
                    <a:srgbClr val="FFFFFF"/>
                  </a:outerShdw>
                </a:effectLst>
                <a:latin typeface="Times" pitchFamily="2" charset="0"/>
              </a:rPr>
              <a:t>the</a:t>
            </a:r>
            <a:r>
              <a:rPr lang="de-DE" altLang="en-US" dirty="0">
                <a:effectLst>
                  <a:outerShdw blurRad="38100" dist="38100" dir="2700000" algn="tl" rotWithShape="0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 rotWithShape="0">
                    <a:srgbClr val="FFFFFF"/>
                  </a:outerShdw>
                </a:effectLst>
                <a:latin typeface="Times" pitchFamily="2" charset="0"/>
              </a:rPr>
              <a:t>mirror</a:t>
            </a:r>
            <a:r>
              <a:rPr lang="de-DE" altLang="en-US" dirty="0">
                <a:effectLst>
                  <a:outerShdw blurRad="38100" dist="38100" dir="2700000" algn="tl" rotWithShape="0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 rotWithShape="0">
                    <a:srgbClr val="FFFFFF"/>
                  </a:outerShdw>
                </a:effectLst>
                <a:latin typeface="Times" pitchFamily="2" charset="0"/>
              </a:rPr>
              <a:t>image</a:t>
            </a:r>
            <a:r>
              <a:rPr lang="de-DE" altLang="en-US" dirty="0">
                <a:effectLst>
                  <a:outerShdw blurRad="38100" dist="38100" dir="2700000" algn="tl" rotWithShape="0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 rotWithShape="0">
                    <a:srgbClr val="FFFFFF"/>
                  </a:outerShdw>
                </a:effectLst>
                <a:latin typeface="Times" pitchFamily="2" charset="0"/>
              </a:rPr>
              <a:t>of</a:t>
            </a:r>
            <a:r>
              <a:rPr lang="de-DE" altLang="en-US" dirty="0">
                <a:effectLst>
                  <a:outerShdw blurRad="38100" dist="38100" dir="2700000" algn="tl" rotWithShape="0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 rotWithShape="0">
                    <a:srgbClr val="FFFFFF"/>
                  </a:outerShdw>
                </a:effectLst>
                <a:latin typeface="Times" pitchFamily="2" charset="0"/>
              </a:rPr>
              <a:t>each</a:t>
            </a:r>
            <a:r>
              <a:rPr lang="de-DE" altLang="en-US" dirty="0">
                <a:effectLst>
                  <a:outerShdw blurRad="38100" dist="38100" dir="2700000" algn="tl" rotWithShape="0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 rotWithShape="0">
                    <a:srgbClr val="FFFFFF"/>
                  </a:outerShdw>
                </a:effectLst>
                <a:latin typeface="Times" pitchFamily="2" charset="0"/>
              </a:rPr>
              <a:t>other</a:t>
            </a:r>
            <a:r>
              <a:rPr lang="de-DE" altLang="en-US" dirty="0">
                <a:effectLst>
                  <a:outerShdw blurRad="38100" dist="38100" dir="2700000" algn="tl" rotWithShape="0">
                    <a:srgbClr val="FFFFFF"/>
                  </a:outerShdw>
                </a:effectLst>
                <a:latin typeface="Times" pitchFamily="2" charset="0"/>
              </a:rPr>
              <a:t>. </a:t>
            </a:r>
            <a:endParaRPr lang="de-DE" altLang="en-US" dirty="0">
              <a:effectLst>
                <a:outerShdw blurRad="38100" dist="38100" dir="2700000" algn="tl" rotWithShape="0">
                  <a:srgbClr val="FFFFFF"/>
                </a:outerShdw>
              </a:effectLst>
              <a:latin typeface="Times-Roman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2B525E5-0AAA-D6B4-FCE0-97AF3CF76E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5275" y="84138"/>
            <a:ext cx="3035300" cy="2781300"/>
          </a:xfrm>
          <a:prstGeom prst="rect">
            <a:avLst/>
          </a:prstGeom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1551824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71551824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6857" grpId="0" uiExpand="1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338" name="Text Box 2">
            <a:extLst>
              <a:ext uri="{FF2B5EF4-FFF2-40B4-BE49-F238E27FC236}">
                <a16:creationId xmlns:a16="http://schemas.microsoft.com/office/drawing/2014/main" id="{EE90C1D9-16C4-7BF8-9536-3F7903A4B8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8500" y="412750"/>
            <a:ext cx="76977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 typeface="Times" pitchFamily="2" charset="0"/>
              <a:buNone/>
              <a:defRPr/>
            </a:pPr>
            <a:r>
              <a:rPr lang="de-DE" altLang="en-US" sz="1800" b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Lynn A. Cooper and Roger N. Shepard (U Pittsburg/U Stanford 1978):</a:t>
            </a:r>
            <a:br>
              <a:rPr lang="de-DE" altLang="en-US" sz="1800" b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</a:br>
            <a:r>
              <a:rPr lang="de-DE" altLang="en-US" sz="1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3DMR = Three dimensional mental rotation</a:t>
            </a:r>
            <a:endParaRPr lang="de-DE" altLang="en-US" sz="1800" b="1">
              <a:effectLst>
                <a:outerShdw blurRad="38100" dist="38100" dir="2700000" algn="tl">
                  <a:srgbClr val="FFFFFF"/>
                </a:outerShdw>
              </a:effectLst>
              <a:latin typeface="Times" pitchFamily="2" charset="0"/>
            </a:endParaRPr>
          </a:p>
        </p:txBody>
      </p:sp>
      <p:pic>
        <p:nvPicPr>
          <p:cNvPr id="1166353" name="Picture 17">
            <a:extLst>
              <a:ext uri="{FF2B5EF4-FFF2-40B4-BE49-F238E27FC236}">
                <a16:creationId xmlns:a16="http://schemas.microsoft.com/office/drawing/2014/main" id="{2986DE24-7763-540D-B8EB-DBCA1DAC2F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l="2000" t="7440" r="76100" b="9134"/>
          <a:stretch>
            <a:fillRect/>
          </a:stretch>
        </p:blipFill>
        <p:spPr bwMode="auto">
          <a:xfrm>
            <a:off x="4695825" y="1455738"/>
            <a:ext cx="1146175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</p:pic>
      <p:pic>
        <p:nvPicPr>
          <p:cNvPr id="1166354" name="Picture 18">
            <a:extLst>
              <a:ext uri="{FF2B5EF4-FFF2-40B4-BE49-F238E27FC236}">
                <a16:creationId xmlns:a16="http://schemas.microsoft.com/office/drawing/2014/main" id="{316998EC-9C0D-8536-4160-8D8DA0174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l="26115" t="6310" r="50925" b="6779"/>
          <a:stretch>
            <a:fillRect/>
          </a:stretch>
        </p:blipFill>
        <p:spPr bwMode="auto">
          <a:xfrm>
            <a:off x="1568450" y="4078288"/>
            <a:ext cx="1201738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</p:pic>
      <p:pic>
        <p:nvPicPr>
          <p:cNvPr id="1166355" name="Picture 19">
            <a:extLst>
              <a:ext uri="{FF2B5EF4-FFF2-40B4-BE49-F238E27FC236}">
                <a16:creationId xmlns:a16="http://schemas.microsoft.com/office/drawing/2014/main" id="{D487F726-458E-27CB-9D8E-C0CF8CC45E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l="50349" t="6310" r="26479" b="6779"/>
          <a:stretch>
            <a:fillRect/>
          </a:stretch>
        </p:blipFill>
        <p:spPr bwMode="auto">
          <a:xfrm>
            <a:off x="4664075" y="4078288"/>
            <a:ext cx="1212850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</p:pic>
      <p:pic>
        <p:nvPicPr>
          <p:cNvPr id="1166356" name="Picture 20">
            <a:extLst>
              <a:ext uri="{FF2B5EF4-FFF2-40B4-BE49-F238E27FC236}">
                <a16:creationId xmlns:a16="http://schemas.microsoft.com/office/drawing/2014/main" id="{13CD3584-D7D5-1CC8-18E1-189A8066C9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l="75008" t="6310" r="2184" b="6779"/>
          <a:stretch>
            <a:fillRect/>
          </a:stretch>
        </p:blipFill>
        <p:spPr bwMode="auto">
          <a:xfrm>
            <a:off x="7770813" y="4078288"/>
            <a:ext cx="1193800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</p:pic>
      <p:sp>
        <p:nvSpPr>
          <p:cNvPr id="1166361" name="Text Box 25">
            <a:extLst>
              <a:ext uri="{FF2B5EF4-FFF2-40B4-BE49-F238E27FC236}">
                <a16:creationId xmlns:a16="http://schemas.microsoft.com/office/drawing/2014/main" id="{6D5196EB-EDC4-B704-F6F6-53BFCC044D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5025" y="5797550"/>
            <a:ext cx="81788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de-DE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  <a:ea typeface="+mn-ea"/>
              </a:rPr>
              <a:t>We</a:t>
            </a:r>
            <a:r>
              <a:rPr lang="de-DE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  <a:ea typeface="+mn-ea"/>
              </a:rPr>
              <a:t> </a:t>
            </a:r>
            <a:r>
              <a:rPr lang="de-DE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  <a:ea typeface="+mn-ea"/>
              </a:rPr>
              <a:t>perform</a:t>
            </a:r>
            <a:r>
              <a:rPr lang="de-DE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  <a:ea typeface="+mn-ea"/>
              </a:rPr>
              <a:t> mental </a:t>
            </a:r>
            <a:r>
              <a:rPr lang="de-DE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  <a:ea typeface="+mn-ea"/>
              </a:rPr>
              <a:t>rotations</a:t>
            </a:r>
            <a:r>
              <a:rPr lang="de-DE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  <a:ea typeface="+mn-ea"/>
              </a:rPr>
              <a:t>, i.e. </a:t>
            </a:r>
            <a:br>
              <a:rPr lang="de-DE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  <a:ea typeface="+mn-ea"/>
              </a:rPr>
            </a:br>
            <a:r>
              <a:rPr lang="de-DE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  <a:ea typeface="+mn-ea"/>
              </a:rPr>
              <a:t>gestural</a:t>
            </a:r>
            <a:r>
              <a:rPr lang="de-DE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  <a:ea typeface="+mn-ea"/>
              </a:rPr>
              <a:t> </a:t>
            </a:r>
            <a:r>
              <a:rPr lang="de-DE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  <a:ea typeface="+mn-ea"/>
              </a:rPr>
              <a:t>curves</a:t>
            </a:r>
            <a:r>
              <a:rPr lang="de-DE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  <a:ea typeface="+mn-ea"/>
              </a:rPr>
              <a:t> </a:t>
            </a:r>
            <a:r>
              <a:rPr lang="de-DE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  <a:ea typeface="+mn-ea"/>
              </a:rPr>
              <a:t>between</a:t>
            </a:r>
            <a:r>
              <a:rPr lang="de-DE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  <a:ea typeface="+mn-ea"/>
              </a:rPr>
              <a:t> </a:t>
            </a:r>
            <a:r>
              <a:rPr lang="de-DE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  <a:ea typeface="+mn-ea"/>
              </a:rPr>
              <a:t>the</a:t>
            </a:r>
            <a:r>
              <a:rPr lang="de-DE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  <a:ea typeface="+mn-ea"/>
              </a:rPr>
              <a:t> </a:t>
            </a:r>
            <a:r>
              <a:rPr lang="de-DE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  <a:ea typeface="+mn-ea"/>
              </a:rPr>
              <a:t>shapes</a:t>
            </a:r>
            <a:endParaRPr lang="de-DE" i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" charset="0"/>
              <a:ea typeface="+mn-ea"/>
            </a:endParaRPr>
          </a:p>
        </p:txBody>
      </p:sp>
      <p:grpSp>
        <p:nvGrpSpPr>
          <p:cNvPr id="2" name="Group 38">
            <a:extLst>
              <a:ext uri="{FF2B5EF4-FFF2-40B4-BE49-F238E27FC236}">
                <a16:creationId xmlns:a16="http://schemas.microsoft.com/office/drawing/2014/main" id="{259C4F5D-BB66-A840-9120-493C82D2E981}"/>
              </a:ext>
            </a:extLst>
          </p:cNvPr>
          <p:cNvGrpSpPr>
            <a:grpSpLocks/>
          </p:cNvGrpSpPr>
          <p:nvPr/>
        </p:nvGrpSpPr>
        <p:grpSpPr bwMode="auto">
          <a:xfrm>
            <a:off x="1568450" y="2362200"/>
            <a:ext cx="3306763" cy="1401763"/>
            <a:chOff x="988" y="1488"/>
            <a:chExt cx="2083" cy="883"/>
          </a:xfrm>
        </p:grpSpPr>
        <p:sp>
          <p:nvSpPr>
            <p:cNvPr id="1166373" name="AutoShape 37">
              <a:extLst>
                <a:ext uri="{FF2B5EF4-FFF2-40B4-BE49-F238E27FC236}">
                  <a16:creationId xmlns:a16="http://schemas.microsoft.com/office/drawing/2014/main" id="{C75AECFE-9D9D-7021-0525-0DFBC246758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760353">
              <a:off x="988" y="1849"/>
              <a:ext cx="2083" cy="273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50000">
                  <a:schemeClr val="bg1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Math1" charset="0"/>
                <a:ea typeface="+mn-ea"/>
              </a:endParaRPr>
            </a:p>
          </p:txBody>
        </p:sp>
        <p:grpSp>
          <p:nvGrpSpPr>
            <p:cNvPr id="16394" name="Group 36">
              <a:extLst>
                <a:ext uri="{FF2B5EF4-FFF2-40B4-BE49-F238E27FC236}">
                  <a16:creationId xmlns:a16="http://schemas.microsoft.com/office/drawing/2014/main" id="{47FC6168-851E-D378-FCDD-02386316A0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43" y="1488"/>
              <a:ext cx="1046" cy="883"/>
              <a:chOff x="1509" y="1362"/>
              <a:chExt cx="1282" cy="1082"/>
            </a:xfrm>
          </p:grpSpPr>
          <p:pic>
            <p:nvPicPr>
              <p:cNvPr id="16395" name="Picture 27">
                <a:extLst>
                  <a:ext uri="{FF2B5EF4-FFF2-40B4-BE49-F238E27FC236}">
                    <a16:creationId xmlns:a16="http://schemas.microsoft.com/office/drawing/2014/main" id="{3D6A8D7D-121F-4916-2CA0-C69686F6042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122" t="6282" r="50928" b="6754"/>
              <a:stretch>
                <a:fillRect/>
              </a:stretch>
            </p:blipFill>
            <p:spPr bwMode="auto">
              <a:xfrm>
                <a:off x="1509" y="1468"/>
                <a:ext cx="757" cy="9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34117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396" name="Picture 33">
                <a:extLst>
                  <a:ext uri="{FF2B5EF4-FFF2-40B4-BE49-F238E27FC236}">
                    <a16:creationId xmlns:a16="http://schemas.microsoft.com/office/drawing/2014/main" id="{59CA3008-950F-7008-4771-65DB02A400C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122" t="6282" r="50928" b="6754"/>
              <a:stretch>
                <a:fillRect/>
              </a:stretch>
            </p:blipFill>
            <p:spPr bwMode="auto">
              <a:xfrm rot="-460038">
                <a:off x="1690" y="1521"/>
                <a:ext cx="757" cy="9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34117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397" name="Picture 34">
                <a:extLst>
                  <a:ext uri="{FF2B5EF4-FFF2-40B4-BE49-F238E27FC236}">
                    <a16:creationId xmlns:a16="http://schemas.microsoft.com/office/drawing/2014/main" id="{16CB4984-8F9D-122B-8E8F-23773E63E27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122" t="6282" r="50928" b="6754"/>
              <a:stretch>
                <a:fillRect/>
              </a:stretch>
            </p:blipFill>
            <p:spPr bwMode="auto">
              <a:xfrm rot="-831738">
                <a:off x="1866" y="1403"/>
                <a:ext cx="757" cy="9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34117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398" name="Picture 35">
                <a:extLst>
                  <a:ext uri="{FF2B5EF4-FFF2-40B4-BE49-F238E27FC236}">
                    <a16:creationId xmlns:a16="http://schemas.microsoft.com/office/drawing/2014/main" id="{37DBDB26-37CD-BEF6-B64F-8881C5D998D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122" t="6282" r="50928" b="6754"/>
              <a:stretch>
                <a:fillRect/>
              </a:stretch>
            </p:blipFill>
            <p:spPr bwMode="auto">
              <a:xfrm rot="-1390329">
                <a:off x="2034" y="1362"/>
                <a:ext cx="757" cy="9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34117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166375" name="Text Box 39">
            <a:extLst>
              <a:ext uri="{FF2B5EF4-FFF2-40B4-BE49-F238E27FC236}">
                <a16:creationId xmlns:a16="http://schemas.microsoft.com/office/drawing/2014/main" id="{5EACF4B3-21E9-9951-AADD-4AD57714EE57}"/>
              </a:ext>
            </a:extLst>
          </p:cNvPr>
          <p:cNvSpPr txBox="1">
            <a:spLocks noChangeArrowheads="1"/>
          </p:cNvSpPr>
          <p:nvPr/>
        </p:nvSpPr>
        <p:spPr bwMode="auto">
          <a:xfrm rot="612608">
            <a:off x="6542088" y="2130425"/>
            <a:ext cx="24447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+mn-ea"/>
                <a:sym typeface="Symbol" charset="2"/>
              </a:rPr>
              <a:t>Hypergestures!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6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663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663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66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66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66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66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66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66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66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66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66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66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66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66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66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66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166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66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66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66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66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6338" grpId="0" autoUpdateAnimBg="0"/>
      <p:bldP spid="1166361" grpId="0" autoUpdateAnimBg="0"/>
      <p:bldP spid="1166375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57" name="Text Box 41">
            <a:extLst>
              <a:ext uri="{FF2B5EF4-FFF2-40B4-BE49-F238E27FC236}">
                <a16:creationId xmlns:a16="http://schemas.microsoft.com/office/drawing/2014/main" id="{F934FBFD-1EC6-DB13-5BA0-733C8935CD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9600" y="387350"/>
            <a:ext cx="7235825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609600" indent="-609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 marL="0">
              <a:spcBef>
                <a:spcPct val="50000"/>
              </a:spcBef>
              <a:buFont typeface="Times" pitchFamily="2" charset="0"/>
              <a:buNone/>
              <a:defRPr/>
            </a:pPr>
            <a:r>
              <a:rPr lang="de-DE" altLang="en-US" dirty="0" err="1">
                <a:effectLst>
                  <a:outerShdw blurRad="38100" dist="38100" dir="2700000" algn="tl" rotWithShape="0">
                    <a:srgbClr val="FFFFFF"/>
                  </a:outerShdw>
                </a:effectLst>
                <a:latin typeface="Times" pitchFamily="2" charset="0"/>
              </a:rPr>
              <a:t>It</a:t>
            </a:r>
            <a:r>
              <a:rPr lang="de-DE" altLang="en-US" dirty="0">
                <a:effectLst>
                  <a:outerShdw blurRad="38100" dist="38100" dir="2700000" algn="tl" rotWithShape="0">
                    <a:srgbClr val="FFFFFF"/>
                  </a:outerShdw>
                </a:effectLst>
                <a:latin typeface="Times" pitchFamily="2" charset="0"/>
              </a:rPr>
              <a:t> was </a:t>
            </a:r>
            <a:r>
              <a:rPr lang="de-DE" altLang="en-US" dirty="0" err="1">
                <a:effectLst>
                  <a:outerShdw blurRad="38100" dist="38100" dir="2700000" algn="tl" rotWithShape="0">
                    <a:srgbClr val="FFFFFF"/>
                  </a:outerShdw>
                </a:effectLst>
                <a:latin typeface="Times" pitchFamily="2" charset="0"/>
              </a:rPr>
              <a:t>shown</a:t>
            </a:r>
            <a:r>
              <a:rPr lang="de-DE" altLang="en-US" dirty="0">
                <a:effectLst>
                  <a:outerShdw blurRad="38100" dist="38100" dir="2700000" algn="tl" rotWithShape="0">
                    <a:srgbClr val="FFFFFF"/>
                  </a:outerShdw>
                </a:effectLst>
                <a:latin typeface="Times" pitchFamily="2" charset="0"/>
              </a:rPr>
              <a:t> in </a:t>
            </a:r>
            <a:r>
              <a:rPr lang="de-DE" altLang="en-US" dirty="0" err="1">
                <a:effectLst>
                  <a:outerShdw blurRad="38100" dist="38100" dir="2700000" algn="tl" rotWithShape="0">
                    <a:srgbClr val="FFFFFF"/>
                  </a:outerShdw>
                </a:effectLst>
                <a:latin typeface="Times" pitchFamily="2" charset="0"/>
              </a:rPr>
              <a:t>the</a:t>
            </a:r>
            <a:r>
              <a:rPr lang="de-DE" altLang="en-US" dirty="0">
                <a:effectLst>
                  <a:outerShdw blurRad="38100" dist="38100" dir="2700000" algn="tl" rotWithShape="0">
                    <a:srgbClr val="FFFFFF"/>
                  </a:outerShdw>
                </a:effectLst>
                <a:latin typeface="Times" pitchFamily="2" charset="0"/>
              </a:rPr>
              <a:t> Cooper-Shepard </a:t>
            </a:r>
            <a:r>
              <a:rPr lang="de-DE" altLang="en-US" dirty="0" err="1">
                <a:effectLst>
                  <a:outerShdw blurRad="38100" dist="38100" dir="2700000" algn="tl" rotWithShape="0">
                    <a:srgbClr val="FFFFFF"/>
                  </a:outerShdw>
                </a:effectLst>
                <a:latin typeface="Times" pitchFamily="2" charset="0"/>
              </a:rPr>
              <a:t>experiments</a:t>
            </a:r>
            <a:r>
              <a:rPr lang="de-DE" altLang="en-US" dirty="0">
                <a:effectLst>
                  <a:outerShdw blurRad="38100" dist="38100" dir="2700000" algn="tl" rotWithShape="0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 rotWithShape="0">
                    <a:srgbClr val="FFFFFF"/>
                  </a:outerShdw>
                </a:effectLst>
                <a:latin typeface="Times" pitchFamily="2" charset="0"/>
              </a:rPr>
              <a:t>that</a:t>
            </a:r>
            <a:r>
              <a:rPr lang="de-DE" altLang="en-US" dirty="0">
                <a:effectLst>
                  <a:outerShdw blurRad="38100" dist="38100" dir="2700000" algn="tl" rotWithShape="0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 rotWithShape="0">
                    <a:srgbClr val="FFFFFF"/>
                  </a:outerShdw>
                </a:effectLst>
                <a:latin typeface="Times" pitchFamily="2" charset="0"/>
              </a:rPr>
              <a:t>the</a:t>
            </a:r>
            <a:r>
              <a:rPr lang="de-DE" altLang="en-US" dirty="0">
                <a:effectLst>
                  <a:outerShdw blurRad="38100" dist="38100" dir="2700000" algn="tl" rotWithShape="0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 rotWithShape="0">
                    <a:srgbClr val="FFFFFF"/>
                  </a:outerShdw>
                </a:effectLst>
                <a:latin typeface="Times" pitchFamily="2" charset="0"/>
              </a:rPr>
              <a:t>comparison</a:t>
            </a:r>
            <a:r>
              <a:rPr lang="de-DE" altLang="en-US" dirty="0">
                <a:effectLst>
                  <a:outerShdw blurRad="38100" dist="38100" dir="2700000" algn="tl" rotWithShape="0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 rotWithShape="0">
                    <a:srgbClr val="FFFFFF"/>
                  </a:outerShdw>
                </a:effectLst>
                <a:latin typeface="Times" pitchFamily="2" charset="0"/>
              </a:rPr>
              <a:t>of</a:t>
            </a:r>
            <a:r>
              <a:rPr lang="de-DE" altLang="en-US" dirty="0">
                <a:effectLst>
                  <a:outerShdw blurRad="38100" dist="38100" dir="2700000" algn="tl" rotWithShape="0">
                    <a:srgbClr val="FFFFFF"/>
                  </a:outerShdw>
                </a:effectLst>
                <a:latin typeface="Times" pitchFamily="2" charset="0"/>
              </a:rPr>
              <a:t> such </a:t>
            </a:r>
            <a:r>
              <a:rPr lang="de-DE" altLang="en-US" dirty="0" err="1">
                <a:effectLst>
                  <a:outerShdw blurRad="38100" dist="38100" dir="2700000" algn="tl" rotWithShape="0">
                    <a:srgbClr val="FFFFFF"/>
                  </a:outerShdw>
                </a:effectLst>
                <a:latin typeface="Times" pitchFamily="2" charset="0"/>
              </a:rPr>
              <a:t>spatial</a:t>
            </a:r>
            <a:r>
              <a:rPr lang="de-DE" altLang="en-US" dirty="0">
                <a:effectLst>
                  <a:outerShdw blurRad="38100" dist="38100" dir="2700000" algn="tl" rotWithShape="0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 rotWithShape="0">
                    <a:srgbClr val="FFFFFF"/>
                  </a:outerShdw>
                </a:effectLst>
                <a:latin typeface="Times" pitchFamily="2" charset="0"/>
              </a:rPr>
              <a:t>objects</a:t>
            </a:r>
            <a:r>
              <a:rPr lang="de-DE" altLang="en-US" dirty="0">
                <a:effectLst>
                  <a:outerShdw blurRad="38100" dist="38100" dir="2700000" algn="tl" rotWithShape="0">
                    <a:srgbClr val="FFFFFF"/>
                  </a:outerShdw>
                </a:effectLst>
                <a:latin typeface="Times" pitchFamily="2" charset="0"/>
              </a:rPr>
              <a:t> was </a:t>
            </a:r>
            <a:r>
              <a:rPr lang="de-DE" altLang="en-US" dirty="0" err="1">
                <a:effectLst>
                  <a:outerShdw blurRad="38100" dist="38100" dir="2700000" algn="tl" rotWithShape="0">
                    <a:srgbClr val="FFFFFF"/>
                  </a:outerShdw>
                </a:effectLst>
                <a:latin typeface="Times" pitchFamily="2" charset="0"/>
              </a:rPr>
              <a:t>effectively</a:t>
            </a:r>
            <a:r>
              <a:rPr lang="de-DE" altLang="en-US" dirty="0">
                <a:effectLst>
                  <a:outerShdw blurRad="38100" dist="38100" dir="2700000" algn="tl" rotWithShape="0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 rotWithShape="0">
                    <a:srgbClr val="FFFFFF"/>
                  </a:outerShdw>
                </a:effectLst>
                <a:latin typeface="Times" pitchFamily="2" charset="0"/>
              </a:rPr>
              <a:t>performed</a:t>
            </a:r>
            <a:r>
              <a:rPr lang="de-DE" altLang="en-US" dirty="0">
                <a:effectLst>
                  <a:outerShdw blurRad="38100" dist="38100" dir="2700000" algn="tl" rotWithShape="0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 rotWithShape="0">
                    <a:srgbClr val="FFFFFF"/>
                  </a:outerShdw>
                </a:effectLst>
                <a:latin typeface="Times" pitchFamily="2" charset="0"/>
              </a:rPr>
              <a:t>by</a:t>
            </a:r>
            <a:r>
              <a:rPr lang="de-DE" altLang="en-US" dirty="0">
                <a:effectLst>
                  <a:outerShdw blurRad="38100" dist="38100" dir="2700000" algn="tl" rotWithShape="0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 rotWithShape="0">
                    <a:srgbClr val="FFFFFF"/>
                  </a:outerShdw>
                </a:effectLst>
                <a:latin typeface="Times" pitchFamily="2" charset="0"/>
              </a:rPr>
              <a:t>their</a:t>
            </a:r>
            <a:r>
              <a:rPr lang="de-DE" altLang="en-US" dirty="0">
                <a:effectLst>
                  <a:outerShdw blurRad="38100" dist="38100" dir="2700000" algn="tl" rotWithShape="0">
                    <a:srgbClr val="FFFFFF"/>
                  </a:outerShdw>
                </a:effectLst>
                <a:latin typeface="Times" pitchFamily="2" charset="0"/>
              </a:rPr>
              <a:t> mental, i.e., </a:t>
            </a:r>
            <a:r>
              <a:rPr lang="de-DE" altLang="en-US" dirty="0" err="1">
                <a:effectLst>
                  <a:outerShdw blurRad="38100" dist="38100" dir="2700000" algn="tl" rotWithShape="0">
                    <a:srgbClr val="FFFFFF"/>
                  </a:outerShdw>
                </a:effectLst>
                <a:latin typeface="Times" pitchFamily="2" charset="0"/>
              </a:rPr>
              <a:t>virtual</a:t>
            </a:r>
            <a:r>
              <a:rPr lang="de-DE" altLang="en-US" dirty="0">
                <a:effectLst>
                  <a:outerShdw blurRad="38100" dist="38100" dir="2700000" algn="tl" rotWithShape="0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 rotWithShape="0">
                    <a:srgbClr val="FFFFFF"/>
                  </a:outerShdw>
                </a:effectLst>
                <a:latin typeface="Times" pitchFamily="2" charset="0"/>
              </a:rPr>
              <a:t>rotation</a:t>
            </a:r>
            <a:r>
              <a:rPr lang="de-DE" altLang="en-US" dirty="0">
                <a:effectLst>
                  <a:outerShdw blurRad="38100" dist="38100" dir="2700000" algn="tl" rotWithShape="0">
                    <a:srgbClr val="FFFFFF"/>
                  </a:outerShdw>
                </a:effectLst>
                <a:latin typeface="Times" pitchFamily="2" charset="0"/>
              </a:rPr>
              <a:t> (3DMR = 3D Mental Rotation). This </a:t>
            </a:r>
            <a:r>
              <a:rPr lang="de-DE" altLang="en-US" dirty="0" err="1">
                <a:effectLst>
                  <a:outerShdw blurRad="38100" dist="38100" dir="2700000" algn="tl" rotWithShape="0">
                    <a:srgbClr val="FFFFFF"/>
                  </a:outerShdw>
                </a:effectLst>
                <a:latin typeface="Times" pitchFamily="2" charset="0"/>
              </a:rPr>
              <a:t>indicates</a:t>
            </a:r>
            <a:r>
              <a:rPr lang="de-DE" altLang="en-US" dirty="0">
                <a:effectLst>
                  <a:outerShdw blurRad="38100" dist="38100" dir="2700000" algn="tl" rotWithShape="0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 rotWithShape="0">
                    <a:srgbClr val="FFFFFF"/>
                  </a:outerShdw>
                </a:effectLst>
                <a:latin typeface="Times" pitchFamily="2" charset="0"/>
              </a:rPr>
              <a:t>that</a:t>
            </a:r>
            <a:r>
              <a:rPr lang="de-DE" altLang="en-US" dirty="0">
                <a:effectLst>
                  <a:outerShdw blurRad="38100" dist="38100" dir="2700000" algn="tl" rotWithShape="0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 rotWithShape="0">
                    <a:srgbClr val="FFFFFF"/>
                  </a:outerShdw>
                </a:effectLst>
                <a:latin typeface="Times" pitchFamily="2" charset="0"/>
              </a:rPr>
              <a:t>the</a:t>
            </a:r>
            <a:r>
              <a:rPr lang="de-DE" altLang="en-US" dirty="0">
                <a:effectLst>
                  <a:outerShdw blurRad="38100" dist="38100" dir="2700000" algn="tl" rotWithShape="0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 rotWithShape="0">
                    <a:srgbClr val="FFFFFF"/>
                  </a:outerShdw>
                </a:effectLst>
                <a:latin typeface="Times" pitchFamily="2" charset="0"/>
              </a:rPr>
              <a:t>comparison</a:t>
            </a:r>
            <a:r>
              <a:rPr lang="de-DE" altLang="en-US" dirty="0">
                <a:effectLst>
                  <a:outerShdw blurRad="38100" dist="38100" dir="2700000" algn="tl" rotWithShape="0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 rotWithShape="0">
                    <a:srgbClr val="FFFFFF"/>
                  </a:outerShdw>
                </a:effectLst>
                <a:latin typeface="Times" pitchFamily="2" charset="0"/>
              </a:rPr>
              <a:t>of</a:t>
            </a:r>
            <a:r>
              <a:rPr lang="de-DE" altLang="en-US" dirty="0">
                <a:effectLst>
                  <a:outerShdw blurRad="38100" dist="38100" dir="2700000" algn="tl" rotWithShape="0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 rotWithShape="0">
                    <a:srgbClr val="FFFFFF"/>
                  </a:outerShdw>
                </a:effectLst>
                <a:latin typeface="Times" pitchFamily="2" charset="0"/>
              </a:rPr>
              <a:t>two</a:t>
            </a:r>
            <a:r>
              <a:rPr lang="de-DE" altLang="en-US" dirty="0">
                <a:effectLst>
                  <a:outerShdw blurRad="38100" dist="38100" dir="2700000" algn="tl" rotWithShape="0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 rotWithShape="0">
                    <a:srgbClr val="FFFFFF"/>
                  </a:outerShdw>
                </a:effectLst>
                <a:latin typeface="Times" pitchFamily="2" charset="0"/>
              </a:rPr>
              <a:t>spatial</a:t>
            </a:r>
            <a:r>
              <a:rPr lang="de-DE" altLang="en-US" dirty="0">
                <a:effectLst>
                  <a:outerShdw blurRad="38100" dist="38100" dir="2700000" algn="tl" rotWithShape="0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 rotWithShape="0">
                    <a:srgbClr val="FFFFFF"/>
                  </a:outerShdw>
                </a:effectLst>
                <a:latin typeface="Times" pitchFamily="2" charset="0"/>
              </a:rPr>
              <a:t>objects</a:t>
            </a:r>
            <a:r>
              <a:rPr lang="de-DE" altLang="en-US" dirty="0">
                <a:effectLst>
                  <a:outerShdw blurRad="38100" dist="38100" dir="2700000" algn="tl" rotWithShape="0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 rotWithShape="0">
                    <a:srgbClr val="FFFFFF"/>
                  </a:outerShdw>
                </a:effectLst>
                <a:latin typeface="Times" pitchFamily="2" charset="0"/>
              </a:rPr>
              <a:t>is</a:t>
            </a:r>
            <a:r>
              <a:rPr lang="de-DE" altLang="en-US" dirty="0">
                <a:effectLst>
                  <a:outerShdw blurRad="38100" dist="38100" dir="2700000" algn="tl" rotWithShape="0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 rotWithShape="0">
                    <a:srgbClr val="FFFFFF"/>
                  </a:outerShdw>
                </a:effectLst>
                <a:latin typeface="Times" pitchFamily="2" charset="0"/>
              </a:rPr>
              <a:t>realized</a:t>
            </a:r>
            <a:r>
              <a:rPr lang="de-DE" altLang="en-US" dirty="0">
                <a:effectLst>
                  <a:outerShdw blurRad="38100" dist="38100" dir="2700000" algn="tl" rotWithShape="0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 rotWithShape="0">
                    <a:srgbClr val="FFFFFF"/>
                  </a:outerShdw>
                </a:effectLst>
                <a:latin typeface="Times" pitchFamily="2" charset="0"/>
              </a:rPr>
              <a:t>by</a:t>
            </a:r>
            <a:r>
              <a:rPr lang="de-DE" altLang="en-US" dirty="0">
                <a:effectLst>
                  <a:outerShdw blurRad="38100" dist="38100" dir="2700000" algn="tl" rotWithShape="0">
                    <a:srgbClr val="FFFFFF"/>
                  </a:outerShdw>
                </a:effectLst>
                <a:latin typeface="Times" pitchFamily="2" charset="0"/>
              </a:rPr>
              <a:t> a </a:t>
            </a:r>
            <a:r>
              <a:rPr lang="de-DE" altLang="en-US" dirty="0" err="1">
                <a:effectLst>
                  <a:outerShdw blurRad="38100" dist="38100" dir="2700000" algn="tl" rotWithShape="0">
                    <a:srgbClr val="FFFFFF"/>
                  </a:outerShdw>
                </a:effectLst>
                <a:latin typeface="Times" pitchFamily="2" charset="0"/>
              </a:rPr>
              <a:t>motor</a:t>
            </a:r>
            <a:r>
              <a:rPr lang="de-DE" altLang="en-US" dirty="0">
                <a:effectLst>
                  <a:outerShdw blurRad="38100" dist="38100" dir="2700000" algn="tl" rotWithShape="0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 rotWithShape="0">
                    <a:srgbClr val="FFFFFF"/>
                  </a:outerShdw>
                </a:effectLst>
                <a:latin typeface="Times" pitchFamily="2" charset="0"/>
              </a:rPr>
              <a:t>action</a:t>
            </a:r>
            <a:r>
              <a:rPr lang="de-DE" altLang="en-US" dirty="0">
                <a:effectLst>
                  <a:outerShdw blurRad="38100" dist="38100" dir="2700000" algn="tl" rotWithShape="0">
                    <a:srgbClr val="FFFFFF"/>
                  </a:outerShdw>
                </a:effectLst>
                <a:latin typeface="Times" pitchFamily="2" charset="0"/>
              </a:rPr>
              <a:t>: </a:t>
            </a:r>
            <a:r>
              <a:rPr lang="de-DE" altLang="en-US" dirty="0" err="1">
                <a:effectLst>
                  <a:outerShdw blurRad="38100" dist="38100" dir="2700000" algn="tl" rotWithShape="0">
                    <a:srgbClr val="FFFFFF"/>
                  </a:outerShdw>
                </a:effectLst>
                <a:latin typeface="Times" pitchFamily="2" charset="0"/>
              </a:rPr>
              <a:t>moving</a:t>
            </a:r>
            <a:r>
              <a:rPr lang="de-DE" altLang="en-US" dirty="0">
                <a:effectLst>
                  <a:outerShdw blurRad="38100" dist="38100" dir="2700000" algn="tl" rotWithShape="0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 rotWithShape="0">
                    <a:srgbClr val="FFFFFF"/>
                  </a:outerShdw>
                </a:effectLst>
                <a:latin typeface="Times" pitchFamily="2" charset="0"/>
              </a:rPr>
              <a:t>them</a:t>
            </a:r>
            <a:r>
              <a:rPr lang="de-DE" altLang="en-US" dirty="0">
                <a:effectLst>
                  <a:outerShdw blurRad="38100" dist="38100" dir="2700000" algn="tl" rotWithShape="0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 rotWithShape="0">
                    <a:srgbClr val="FFFFFF"/>
                  </a:outerShdw>
                </a:effectLst>
                <a:latin typeface="Times" pitchFamily="2" charset="0"/>
              </a:rPr>
              <a:t>around</a:t>
            </a:r>
            <a:r>
              <a:rPr lang="de-DE" altLang="en-US" dirty="0">
                <a:effectLst>
                  <a:outerShdw blurRad="38100" dist="38100" dir="2700000" algn="tl" rotWithShape="0">
                    <a:srgbClr val="FFFFFF"/>
                  </a:outerShdw>
                </a:effectLst>
                <a:latin typeface="Times" pitchFamily="2" charset="0"/>
              </a:rPr>
              <a:t> in a mental </a:t>
            </a:r>
            <a:r>
              <a:rPr lang="de-DE" altLang="en-US" dirty="0" err="1">
                <a:effectLst>
                  <a:outerShdw blurRad="38100" dist="38100" dir="2700000" algn="tl" rotWithShape="0">
                    <a:srgbClr val="FFFFFF"/>
                  </a:outerShdw>
                </a:effectLst>
                <a:latin typeface="Times" pitchFamily="2" charset="0"/>
              </a:rPr>
              <a:t>space</a:t>
            </a:r>
            <a:r>
              <a:rPr lang="de-DE" altLang="en-US" dirty="0">
                <a:effectLst>
                  <a:outerShdw blurRad="38100" dist="38100" dir="2700000" algn="tl" rotWithShape="0">
                    <a:srgbClr val="FFFFFF"/>
                  </a:outerShdw>
                </a:effectLst>
                <a:latin typeface="Times" pitchFamily="2" charset="0"/>
              </a:rPr>
              <a:t>. </a:t>
            </a:r>
            <a:r>
              <a:rPr lang="de-DE" altLang="en-US" dirty="0" err="1">
                <a:effectLst>
                  <a:outerShdw blurRad="38100" dist="38100" dir="2700000" algn="tl" rotWithShape="0">
                    <a:srgbClr val="FFFFFF"/>
                  </a:outerShdw>
                </a:effectLst>
                <a:latin typeface="Times" pitchFamily="2" charset="0"/>
              </a:rPr>
              <a:t>We</a:t>
            </a:r>
            <a:r>
              <a:rPr lang="de-DE" altLang="en-US" dirty="0">
                <a:effectLst>
                  <a:outerShdw blurRad="38100" dist="38100" dir="2700000" algn="tl" rotWithShape="0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 rotWithShape="0">
                    <a:srgbClr val="FFFFFF"/>
                  </a:outerShdw>
                </a:effectLst>
                <a:latin typeface="Times" pitchFamily="2" charset="0"/>
              </a:rPr>
              <a:t>compare</a:t>
            </a:r>
            <a:r>
              <a:rPr lang="de-DE" altLang="en-US" dirty="0">
                <a:effectLst>
                  <a:outerShdw blurRad="38100" dist="38100" dir="2700000" algn="tl" rotWithShape="0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 rotWithShape="0">
                    <a:srgbClr val="FFFFFF"/>
                  </a:outerShdw>
                </a:effectLst>
                <a:latin typeface="Times" pitchFamily="2" charset="0"/>
              </a:rPr>
              <a:t>shapes</a:t>
            </a:r>
            <a:r>
              <a:rPr lang="de-DE" altLang="en-US" dirty="0">
                <a:effectLst>
                  <a:outerShdw blurRad="38100" dist="38100" dir="2700000" algn="tl" rotWithShape="0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 rotWithShape="0">
                    <a:srgbClr val="FFFFFF"/>
                  </a:outerShdw>
                </a:effectLst>
                <a:latin typeface="Times" pitchFamily="2" charset="0"/>
              </a:rPr>
              <a:t>by</a:t>
            </a:r>
            <a:r>
              <a:rPr lang="de-DE" altLang="en-US" dirty="0">
                <a:effectLst>
                  <a:outerShdw blurRad="38100" dist="38100" dir="2700000" algn="tl" rotWithShape="0">
                    <a:srgbClr val="FFFFFF"/>
                  </a:outerShdw>
                </a:effectLst>
                <a:latin typeface="Times" pitchFamily="2" charset="0"/>
              </a:rPr>
              <a:t> a </a:t>
            </a:r>
            <a:r>
              <a:rPr lang="de-DE" altLang="en-US" dirty="0" err="1">
                <a:effectLst>
                  <a:outerShdw blurRad="38100" dist="38100" dir="2700000" algn="tl" rotWithShape="0">
                    <a:srgbClr val="FFFFFF"/>
                  </a:outerShdw>
                </a:effectLst>
                <a:latin typeface="Times" pitchFamily="2" charset="0"/>
              </a:rPr>
              <a:t>very</a:t>
            </a:r>
            <a:r>
              <a:rPr lang="de-DE" altLang="en-US" dirty="0">
                <a:effectLst>
                  <a:outerShdw blurRad="38100" dist="38100" dir="2700000" algn="tl" rotWithShape="0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 rotWithShape="0">
                    <a:srgbClr val="FFFFFF"/>
                  </a:outerShdw>
                </a:effectLst>
                <a:latin typeface="Times" pitchFamily="2" charset="0"/>
              </a:rPr>
              <a:t>common</a:t>
            </a:r>
            <a:r>
              <a:rPr lang="de-DE" altLang="en-US" dirty="0">
                <a:effectLst>
                  <a:outerShdw blurRad="38100" dist="38100" dir="2700000" algn="tl" rotWithShape="0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 rotWithShape="0">
                    <a:srgbClr val="FFFFFF"/>
                  </a:outerShdw>
                </a:effectLst>
                <a:latin typeface="Times" pitchFamily="2" charset="0"/>
              </a:rPr>
              <a:t>gestural</a:t>
            </a:r>
            <a:r>
              <a:rPr lang="de-DE" altLang="en-US" dirty="0">
                <a:effectLst>
                  <a:outerShdw blurRad="38100" dist="38100" dir="2700000" algn="tl" rotWithShape="0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 rotWithShape="0">
                    <a:srgbClr val="FFFFFF"/>
                  </a:outerShdw>
                </a:effectLst>
                <a:latin typeface="Times" pitchFamily="2" charset="0"/>
              </a:rPr>
              <a:t>action</a:t>
            </a:r>
            <a:r>
              <a:rPr lang="de-DE" altLang="en-US" dirty="0">
                <a:effectLst>
                  <a:outerShdw blurRad="38100" dist="38100" dir="2700000" algn="tl" rotWithShape="0">
                    <a:srgbClr val="FFFFFF"/>
                  </a:outerShdw>
                </a:effectLst>
                <a:latin typeface="Times" pitchFamily="2" charset="0"/>
              </a:rPr>
              <a:t>: </a:t>
            </a:r>
            <a:r>
              <a:rPr lang="de-DE" altLang="en-US" dirty="0" err="1">
                <a:effectLst>
                  <a:outerShdw blurRad="38100" dist="38100" dir="2700000" algn="tl" rotWithShape="0">
                    <a:srgbClr val="FFFFFF"/>
                  </a:outerShdw>
                </a:effectLst>
                <a:latin typeface="Times" pitchFamily="2" charset="0"/>
              </a:rPr>
              <a:t>taking</a:t>
            </a:r>
            <a:r>
              <a:rPr lang="de-DE" altLang="en-US" dirty="0">
                <a:effectLst>
                  <a:outerShdw blurRad="38100" dist="38100" dir="2700000" algn="tl" rotWithShape="0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 rotWithShape="0">
                    <a:srgbClr val="FFFFFF"/>
                  </a:outerShdw>
                </a:effectLst>
                <a:latin typeface="Times" pitchFamily="2" charset="0"/>
              </a:rPr>
              <a:t>the</a:t>
            </a:r>
            <a:r>
              <a:rPr lang="de-DE" altLang="en-US" dirty="0">
                <a:effectLst>
                  <a:outerShdw blurRad="38100" dist="38100" dir="2700000" algn="tl" rotWithShape="0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 rotWithShape="0">
                    <a:srgbClr val="FFFFFF"/>
                  </a:outerShdw>
                </a:effectLst>
                <a:latin typeface="Times" pitchFamily="2" charset="0"/>
              </a:rPr>
              <a:t>objects</a:t>
            </a:r>
            <a:r>
              <a:rPr lang="de-DE" altLang="en-US" dirty="0">
                <a:effectLst>
                  <a:outerShdw blurRad="38100" dist="38100" dir="2700000" algn="tl" rotWithShape="0">
                    <a:srgbClr val="FFFFFF"/>
                  </a:outerShdw>
                </a:effectLst>
                <a:latin typeface="Times" pitchFamily="2" charset="0"/>
              </a:rPr>
              <a:t> in </a:t>
            </a:r>
            <a:r>
              <a:rPr lang="de-DE" altLang="en-US" dirty="0" err="1">
                <a:effectLst>
                  <a:outerShdw blurRad="38100" dist="38100" dir="2700000" algn="tl" rotWithShape="0">
                    <a:srgbClr val="FFFFFF"/>
                  </a:outerShdw>
                </a:effectLst>
                <a:latin typeface="Times" pitchFamily="2" charset="0"/>
              </a:rPr>
              <a:t>our</a:t>
            </a:r>
            <a:r>
              <a:rPr lang="de-DE" altLang="en-US" dirty="0">
                <a:effectLst>
                  <a:outerShdw blurRad="38100" dist="38100" dir="2700000" algn="tl" rotWithShape="0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 rotWithShape="0">
                    <a:srgbClr val="FFFFFF"/>
                  </a:outerShdw>
                </a:effectLst>
                <a:latin typeface="Times" pitchFamily="2" charset="0"/>
              </a:rPr>
              <a:t>hands</a:t>
            </a:r>
            <a:r>
              <a:rPr lang="de-DE" altLang="en-US" dirty="0">
                <a:effectLst>
                  <a:outerShdw blurRad="38100" dist="38100" dir="2700000" algn="tl" rotWithShape="0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 rotWithShape="0">
                    <a:srgbClr val="FFFFFF"/>
                  </a:outerShdw>
                </a:effectLst>
                <a:latin typeface="Times" pitchFamily="2" charset="0"/>
              </a:rPr>
              <a:t>and</a:t>
            </a:r>
            <a:r>
              <a:rPr lang="de-DE" altLang="en-US" dirty="0">
                <a:effectLst>
                  <a:outerShdw blurRad="38100" dist="38100" dir="2700000" algn="tl" rotWithShape="0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 rotWithShape="0">
                    <a:srgbClr val="FFFFFF"/>
                  </a:outerShdw>
                </a:effectLst>
                <a:latin typeface="Times" pitchFamily="2" charset="0"/>
              </a:rPr>
              <a:t>move</a:t>
            </a:r>
            <a:r>
              <a:rPr lang="de-DE" altLang="en-US" dirty="0">
                <a:effectLst>
                  <a:outerShdw blurRad="38100" dist="38100" dir="2700000" algn="tl" rotWithShape="0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 rotWithShape="0">
                    <a:srgbClr val="FFFFFF"/>
                  </a:outerShdw>
                </a:effectLst>
                <a:latin typeface="Times" pitchFamily="2" charset="0"/>
              </a:rPr>
              <a:t>them</a:t>
            </a:r>
            <a:r>
              <a:rPr lang="de-DE" altLang="en-US" dirty="0">
                <a:effectLst>
                  <a:outerShdw blurRad="38100" dist="38100" dir="2700000" algn="tl" rotWithShape="0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 rotWithShape="0">
                    <a:srgbClr val="FFFFFF"/>
                  </a:outerShdw>
                </a:effectLst>
                <a:latin typeface="Times" pitchFamily="2" charset="0"/>
              </a:rPr>
              <a:t>around</a:t>
            </a:r>
            <a:r>
              <a:rPr lang="de-DE" altLang="en-US" dirty="0">
                <a:effectLst>
                  <a:outerShdw blurRad="38100" dist="38100" dir="2700000" algn="tl" rotWithShape="0">
                    <a:srgbClr val="FFFFFF"/>
                  </a:outerShdw>
                </a:effectLst>
                <a:latin typeface="Times" pitchFamily="2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1551824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6857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57" name="Text Box 41">
            <a:extLst>
              <a:ext uri="{FF2B5EF4-FFF2-40B4-BE49-F238E27FC236}">
                <a16:creationId xmlns:a16="http://schemas.microsoft.com/office/drawing/2014/main" id="{5A609EF0-1C33-E903-0E62-903CE325A3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2650" y="1049338"/>
            <a:ext cx="7505700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609600" indent="-609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 typeface="Times" pitchFamily="2" charset="0"/>
              <a:buNone/>
              <a:defRPr/>
            </a:pP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I.2.1 Historical/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Philosophical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Roots </a:t>
            </a:r>
          </a:p>
          <a:p>
            <a:pPr marL="0">
              <a:spcBef>
                <a:spcPct val="50000"/>
              </a:spcBef>
              <a:defRPr/>
            </a:pP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(Plato, Aristoteles, Lao Tse, Confucius, St Victor)</a:t>
            </a:r>
          </a:p>
          <a:p>
            <a:pPr>
              <a:spcBef>
                <a:spcPct val="50000"/>
              </a:spcBef>
              <a:buFont typeface="Times" pitchFamily="2" charset="0"/>
              <a:buNone/>
              <a:defRPr/>
            </a:pP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	</a:t>
            </a:r>
            <a:b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</a:br>
            <a:endParaRPr lang="de-DE" altLang="en-US" sz="2400" dirty="0">
              <a:latin typeface="Times-Rom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1551824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71551824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71551824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6857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57" name="Text Box 41">
            <a:extLst>
              <a:ext uri="{FF2B5EF4-FFF2-40B4-BE49-F238E27FC236}">
                <a16:creationId xmlns:a16="http://schemas.microsoft.com/office/drawing/2014/main" id="{B0BFB210-A118-AF56-0565-0E5F469B7F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2650" y="1049338"/>
            <a:ext cx="750570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609600" indent="-609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 marL="0">
              <a:spcBef>
                <a:spcPct val="50000"/>
              </a:spcBef>
              <a:buFont typeface="Times" pitchFamily="2" charset="0"/>
              <a:buNone/>
              <a:defRPr/>
            </a:pP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Plato, Aristoteles</a:t>
            </a:r>
          </a:p>
          <a:p>
            <a:pPr marL="0">
              <a:spcBef>
                <a:spcPct val="50000"/>
              </a:spcBef>
              <a:buFont typeface="Times" pitchFamily="2" charset="0"/>
              <a:buNone/>
              <a:defRPr/>
            </a:pP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In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ancient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Greek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philosophy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,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there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were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two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concepts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of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time:</a:t>
            </a:r>
          </a:p>
          <a:p>
            <a:pPr marL="0">
              <a:spcBef>
                <a:spcPct val="50000"/>
              </a:spcBef>
              <a:buFont typeface="Times" pitchFamily="2" charset="0"/>
              <a:buNone/>
              <a:defRPr/>
            </a:pP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1. </a:t>
            </a:r>
            <a:r>
              <a:rPr lang="de-DE" altLang="en-US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chronos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,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the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linear time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that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is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controling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our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trajectory</a:t>
            </a:r>
            <a:endParaRPr lang="de-DE" altLang="en-US" sz="2400" dirty="0">
              <a:effectLst>
                <a:outerShdw blurRad="38100" dist="38100" dir="2700000" algn="tl">
                  <a:srgbClr val="FFFFFF"/>
                </a:outerShdw>
              </a:effectLst>
              <a:latin typeface="Times" pitchFamily="2" charset="0"/>
            </a:endParaRPr>
          </a:p>
          <a:p>
            <a:pPr marL="0">
              <a:spcBef>
                <a:spcPct val="50000"/>
              </a:spcBef>
              <a:buFont typeface="Times" pitchFamily="2" charset="0"/>
              <a:buNone/>
              <a:defRPr/>
            </a:pP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in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this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world‘s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reality</a:t>
            </a:r>
            <a:endParaRPr lang="de-DE" altLang="en-US" sz="2400" dirty="0">
              <a:effectLst>
                <a:outerShdw blurRad="38100" dist="38100" dir="2700000" algn="tl">
                  <a:srgbClr val="FFFFFF"/>
                </a:outerShdw>
              </a:effectLst>
              <a:latin typeface="Times" pitchFamily="2" charset="0"/>
            </a:endParaRPr>
          </a:p>
          <a:p>
            <a:pPr marL="0">
              <a:spcBef>
                <a:spcPct val="50000"/>
              </a:spcBef>
              <a:buFont typeface="Times" pitchFamily="2" charset="0"/>
              <a:buNone/>
              <a:defRPr/>
            </a:pP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2. </a:t>
            </a:r>
            <a:r>
              <a:rPr lang="de-DE" altLang="en-US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kairos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,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the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time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of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human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presence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.</a:t>
            </a:r>
            <a:endParaRPr lang="de-DE" altLang="en-US" sz="2400" dirty="0">
              <a:latin typeface="Times-Rom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1551824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71551824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71551824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71551824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71551824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6857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57" name="Text Box 41">
            <a:extLst>
              <a:ext uri="{FF2B5EF4-FFF2-40B4-BE49-F238E27FC236}">
                <a16:creationId xmlns:a16="http://schemas.microsoft.com/office/drawing/2014/main" id="{979F701C-46DB-F848-29E1-C1C714A16E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2650" y="1049338"/>
            <a:ext cx="75057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609600" indent="-609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 marL="0">
              <a:spcBef>
                <a:spcPct val="50000"/>
              </a:spcBef>
              <a:buFont typeface="Times" pitchFamily="2" charset="0"/>
              <a:buNone/>
              <a:defRPr/>
            </a:pP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1.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chronos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,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the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linear time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that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is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controling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our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trajectory</a:t>
            </a:r>
            <a:endParaRPr lang="de-DE" altLang="en-US" sz="2400" dirty="0">
              <a:effectLst>
                <a:outerShdw blurRad="38100" dist="38100" dir="2700000" algn="tl">
                  <a:srgbClr val="FFFFFF"/>
                </a:outerShdw>
              </a:effectLst>
              <a:latin typeface="Times" pitchFamily="2" charset="0"/>
            </a:endParaRPr>
          </a:p>
          <a:p>
            <a:pPr marL="0">
              <a:spcBef>
                <a:spcPct val="50000"/>
              </a:spcBef>
              <a:buFont typeface="Times" pitchFamily="2" charset="0"/>
              <a:buNone/>
              <a:defRPr/>
            </a:pP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in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this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world‘s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reality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,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humans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are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passive in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this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reality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.</a:t>
            </a:r>
          </a:p>
          <a:p>
            <a:pPr marL="0">
              <a:spcBef>
                <a:spcPct val="50000"/>
              </a:spcBef>
              <a:buFont typeface="Times" pitchFamily="2" charset="0"/>
              <a:buNone/>
              <a:defRPr/>
            </a:pP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2.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kairos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,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the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time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of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human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presence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, a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gestural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concept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.</a:t>
            </a:r>
            <a:endParaRPr lang="de-DE" altLang="en-US" sz="2400" dirty="0">
              <a:latin typeface="Times-Roman" pitchFamily="2" charset="0"/>
            </a:endParaRPr>
          </a:p>
        </p:txBody>
      </p:sp>
      <p:pic>
        <p:nvPicPr>
          <p:cNvPr id="3" name="Picture 2" descr="A painting of a group of monkeys&#10;&#10;Description automatically generated with low confidence">
            <a:extLst>
              <a:ext uri="{FF2B5EF4-FFF2-40B4-BE49-F238E27FC236}">
                <a16:creationId xmlns:a16="http://schemas.microsoft.com/office/drawing/2014/main" id="{6089D5BE-8571-E7B8-F9E6-A5076F9654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988" y="2944813"/>
            <a:ext cx="4095750" cy="3143250"/>
          </a:xfrm>
          <a:prstGeom prst="rect">
            <a:avLst/>
          </a:prstGeom>
          <a:effectLst>
            <a:outerShdw blurRad="50800" dist="38100" dir="2700000" sx="102240" sy="10224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A picture containing building, sculpture, building material, stone&#10;&#10;Description automatically generated">
            <a:extLst>
              <a:ext uri="{FF2B5EF4-FFF2-40B4-BE49-F238E27FC236}">
                <a16:creationId xmlns:a16="http://schemas.microsoft.com/office/drawing/2014/main" id="{CE7790B0-5DA0-8120-05AE-5CBC17C6C6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4838" y="2944813"/>
            <a:ext cx="3579812" cy="3143250"/>
          </a:xfrm>
          <a:prstGeom prst="rect">
            <a:avLst/>
          </a:prstGeom>
          <a:effectLst>
            <a:outerShdw blurRad="50800" dist="38100" dir="2700000" sx="102240" sy="10224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 Box 41">
            <a:extLst>
              <a:ext uri="{FF2B5EF4-FFF2-40B4-BE49-F238E27FC236}">
                <a16:creationId xmlns:a16="http://schemas.microsoft.com/office/drawing/2014/main" id="{A0E3F198-9A71-FC92-F401-E922634DBA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4338" y="6097588"/>
            <a:ext cx="12715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609600" indent="-609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 marL="0">
              <a:spcBef>
                <a:spcPct val="50000"/>
              </a:spcBef>
              <a:buFont typeface="Times" pitchFamily="2" charset="0"/>
              <a:buNone/>
              <a:defRPr/>
            </a:pP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chronos</a:t>
            </a:r>
            <a:endParaRPr lang="de-DE" altLang="en-US" sz="2400" dirty="0">
              <a:latin typeface="Times-Roman" pitchFamily="2" charset="0"/>
            </a:endParaRPr>
          </a:p>
        </p:txBody>
      </p:sp>
      <p:sp>
        <p:nvSpPr>
          <p:cNvPr id="8" name="Text Box 41">
            <a:extLst>
              <a:ext uri="{FF2B5EF4-FFF2-40B4-BE49-F238E27FC236}">
                <a16:creationId xmlns:a16="http://schemas.microsoft.com/office/drawing/2014/main" id="{69241773-2A08-D2E8-2069-A099091946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0388" y="6097588"/>
            <a:ext cx="9413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609600" indent="-609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 marL="0">
              <a:spcBef>
                <a:spcPct val="50000"/>
              </a:spcBef>
              <a:buFont typeface="Times" pitchFamily="2" charset="0"/>
              <a:buNone/>
              <a:defRPr/>
            </a:pP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kairos</a:t>
            </a:r>
            <a:endParaRPr lang="de-DE" altLang="en-US" sz="2400" dirty="0">
              <a:latin typeface="Times-Rom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1551824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71551824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71551824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6857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57" name="Text Box 41">
            <a:extLst>
              <a:ext uri="{FF2B5EF4-FFF2-40B4-BE49-F238E27FC236}">
                <a16:creationId xmlns:a16="http://schemas.microsoft.com/office/drawing/2014/main" id="{79416A01-B020-8023-0EA4-F77C317C6F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2650" y="460375"/>
            <a:ext cx="75057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609600" indent="-609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 marL="0">
              <a:spcBef>
                <a:spcPct val="50000"/>
              </a:spcBef>
              <a:buFont typeface="Times" pitchFamily="2" charset="0"/>
              <a:buNone/>
              <a:defRPr/>
            </a:pP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Lao Tse, Confucius: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b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</a:br>
            <a:r>
              <a:rPr lang="de-DE" alt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Lao </a:t>
            </a:r>
            <a:r>
              <a:rPr lang="de-DE" altLang="en-US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Tse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‘s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principle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of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Yin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and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Yang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of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an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incessant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processuality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between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these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two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polar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forces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implies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that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“time”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is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not a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concept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and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is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instead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replaced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by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“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process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”, a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gestural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category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.</a:t>
            </a:r>
          </a:p>
          <a:p>
            <a:pPr marL="0">
              <a:spcBef>
                <a:spcPct val="50000"/>
              </a:spcBef>
              <a:defRPr/>
            </a:pPr>
            <a:r>
              <a:rPr lang="de-DE" alt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Confucius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: The Chinese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duration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is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a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concept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that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refers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to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the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transition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from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moment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to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moment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. This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transitional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reality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is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a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kind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of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deepened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moment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, not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its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negation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.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It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views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time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as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a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gestural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interaction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of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objects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, not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as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an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abstract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parameter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.</a:t>
            </a:r>
            <a:endParaRPr lang="de-DE" altLang="en-US" sz="2400" dirty="0">
              <a:latin typeface="Times-Roman" pitchFamily="2" charset="0"/>
            </a:endParaRPr>
          </a:p>
        </p:txBody>
      </p:sp>
      <p:pic>
        <p:nvPicPr>
          <p:cNvPr id="8194" name="Picture 2" descr="Icon&#10;&#10;Description automatically generated">
            <a:extLst>
              <a:ext uri="{FF2B5EF4-FFF2-40B4-BE49-F238E27FC236}">
                <a16:creationId xmlns:a16="http://schemas.microsoft.com/office/drawing/2014/main" id="{206087B0-BDCD-96FE-7422-D5CEE23340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938" y="4672013"/>
            <a:ext cx="1592262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6C199276-B6E7-44D5-6471-35B4586721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7938" y="4621213"/>
            <a:ext cx="1498600" cy="1695450"/>
          </a:xfrm>
          <a:prstGeom prst="rect">
            <a:avLst/>
          </a:prstGeom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A person with a beard&#10;&#10;Description automatically generated with low confidence">
            <a:extLst>
              <a:ext uri="{FF2B5EF4-FFF2-40B4-BE49-F238E27FC236}">
                <a16:creationId xmlns:a16="http://schemas.microsoft.com/office/drawing/2014/main" id="{0A38B8B7-3DA5-DB7B-F97A-96F9246B2FC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757" r="9538"/>
          <a:stretch/>
        </p:blipFill>
        <p:spPr>
          <a:xfrm>
            <a:off x="6988175" y="4621213"/>
            <a:ext cx="2128838" cy="1803400"/>
          </a:xfrm>
          <a:prstGeom prst="rect">
            <a:avLst/>
          </a:prstGeom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</p:spPr>
      </p:pic>
      <p:sp>
        <p:nvSpPr>
          <p:cNvPr id="8197" name="TextBox 5">
            <a:extLst>
              <a:ext uri="{FF2B5EF4-FFF2-40B4-BE49-F238E27FC236}">
                <a16:creationId xmlns:a16="http://schemas.microsoft.com/office/drawing/2014/main" id="{BD78A166-D5C3-F656-10DA-8EBB9C34E2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2413" y="6316663"/>
            <a:ext cx="10112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/>
              <a:t>Lao Tse</a:t>
            </a:r>
          </a:p>
        </p:txBody>
      </p:sp>
      <p:sp>
        <p:nvSpPr>
          <p:cNvPr id="8198" name="TextBox 8">
            <a:extLst>
              <a:ext uri="{FF2B5EF4-FFF2-40B4-BE49-F238E27FC236}">
                <a16:creationId xmlns:a16="http://schemas.microsoft.com/office/drawing/2014/main" id="{880DB44B-3EF4-7759-0122-3FA7CA794F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1563" y="6429375"/>
            <a:ext cx="12620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/>
              <a:t>Confucius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1551824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71551824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6857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57" name="Text Box 41">
            <a:extLst>
              <a:ext uri="{FF2B5EF4-FFF2-40B4-BE49-F238E27FC236}">
                <a16:creationId xmlns:a16="http://schemas.microsoft.com/office/drawing/2014/main" id="{BC2656F7-3E85-65F0-4C32-F4349EDB13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2650" y="1049338"/>
            <a:ext cx="7653338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609600" indent="-609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 marL="0">
              <a:spcBef>
                <a:spcPct val="50000"/>
              </a:spcBef>
              <a:defRPr/>
            </a:pP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Hugue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de St Victor, a French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theologist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(1096-1141). He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defined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a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first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time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the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concept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of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a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gesture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:</a:t>
            </a:r>
          </a:p>
          <a:p>
            <a:pPr marL="0">
              <a:spcBef>
                <a:spcPct val="50000"/>
              </a:spcBef>
              <a:defRPr/>
            </a:pP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Gestus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est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motus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et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figuratio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membrorum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corporis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, ad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omnem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agenda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et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habendi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modum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.</a:t>
            </a:r>
          </a:p>
          <a:p>
            <a:pPr marL="0">
              <a:spcBef>
                <a:spcPct val="50000"/>
              </a:spcBef>
              <a:defRPr/>
            </a:pPr>
            <a:r>
              <a:rPr lang="de-DE" altLang="en-US" sz="2400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Gesture</a:t>
            </a:r>
            <a:r>
              <a:rPr lang="de-DE" altLang="en-US" sz="24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is</a:t>
            </a:r>
            <a:r>
              <a:rPr lang="de-DE" altLang="en-US" sz="24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the</a:t>
            </a:r>
            <a:r>
              <a:rPr lang="de-DE" altLang="en-US" sz="24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movement</a:t>
            </a:r>
            <a:r>
              <a:rPr lang="de-DE" altLang="en-US" sz="24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and</a:t>
            </a:r>
            <a:r>
              <a:rPr lang="de-DE" altLang="en-US" sz="24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figuration</a:t>
            </a:r>
            <a:r>
              <a:rPr lang="de-DE" altLang="en-US" sz="24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of</a:t>
            </a:r>
            <a:r>
              <a:rPr lang="de-DE" altLang="en-US" sz="24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the</a:t>
            </a:r>
            <a:r>
              <a:rPr lang="de-DE" altLang="en-US" sz="24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body‘s</a:t>
            </a:r>
            <a:r>
              <a:rPr lang="de-DE" altLang="en-US" sz="24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limbs</a:t>
            </a:r>
            <a:r>
              <a:rPr lang="de-DE" altLang="en-US" sz="24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with</a:t>
            </a:r>
            <a:r>
              <a:rPr lang="de-DE" altLang="en-US" sz="24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an </a:t>
            </a:r>
            <a:r>
              <a:rPr lang="de-DE" altLang="en-US" sz="2400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aim</a:t>
            </a:r>
            <a:r>
              <a:rPr lang="de-DE" altLang="en-US" sz="24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, but also </a:t>
            </a:r>
            <a:r>
              <a:rPr lang="de-DE" altLang="en-US" sz="2400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according</a:t>
            </a:r>
            <a:r>
              <a:rPr lang="de-DE" altLang="en-US" sz="24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to</a:t>
            </a:r>
            <a:r>
              <a:rPr lang="de-DE" altLang="en-US" sz="24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the</a:t>
            </a:r>
            <a:r>
              <a:rPr lang="de-DE" altLang="en-US" sz="24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measure</a:t>
            </a:r>
            <a:r>
              <a:rPr lang="de-DE" altLang="en-US" sz="24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and</a:t>
            </a:r>
            <a:r>
              <a:rPr lang="de-DE" altLang="en-US" sz="24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modality</a:t>
            </a:r>
            <a:r>
              <a:rPr lang="de-DE" altLang="en-US" sz="24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proper </a:t>
            </a:r>
            <a:r>
              <a:rPr lang="de-DE" altLang="en-US" sz="2400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to</a:t>
            </a:r>
            <a:r>
              <a:rPr lang="de-DE" altLang="en-US" sz="24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the</a:t>
            </a:r>
            <a:r>
              <a:rPr lang="de-DE" altLang="en-US" sz="24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achievment</a:t>
            </a:r>
            <a:r>
              <a:rPr lang="de-DE" altLang="en-US" sz="24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of</a:t>
            </a:r>
            <a:r>
              <a:rPr lang="de-DE" altLang="en-US" sz="24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all </a:t>
            </a:r>
            <a:r>
              <a:rPr lang="de-DE" altLang="en-US" sz="2400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action</a:t>
            </a:r>
            <a:r>
              <a:rPr lang="de-DE" altLang="en-US" sz="24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and</a:t>
            </a:r>
            <a:r>
              <a:rPr lang="de-DE" altLang="en-US" sz="24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sz="2400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attitude</a:t>
            </a:r>
            <a:r>
              <a:rPr lang="de-DE" altLang="en-US" sz="24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.</a:t>
            </a:r>
          </a:p>
          <a:p>
            <a:pPr marL="0">
              <a:spcBef>
                <a:spcPct val="50000"/>
              </a:spcBef>
              <a:defRPr/>
            </a:pP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(Translation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by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Roman </a:t>
            </a:r>
            <a:r>
              <a:rPr lang="de-DE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Katsman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)	</a:t>
            </a:r>
            <a:b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</a:br>
            <a:endParaRPr lang="de-DE" altLang="en-US" sz="2400" dirty="0">
              <a:latin typeface="Times-Roman" pitchFamily="2" charset="0"/>
            </a:endParaRPr>
          </a:p>
        </p:txBody>
      </p:sp>
      <p:pic>
        <p:nvPicPr>
          <p:cNvPr id="3" name="Picture 2" descr="A person with his arms crossed&#10;&#10;Description automatically generated with low confidence">
            <a:extLst>
              <a:ext uri="{FF2B5EF4-FFF2-40B4-BE49-F238E27FC236}">
                <a16:creationId xmlns:a16="http://schemas.microsoft.com/office/drawing/2014/main" id="{B5EC4B7F-68A5-5BCD-F180-913A1364E8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7925" y="4702175"/>
            <a:ext cx="1662113" cy="2041525"/>
          </a:xfrm>
          <a:prstGeom prst="rect">
            <a:avLst/>
          </a:prstGeom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1551824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71551824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71551824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71551824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6857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57" name="Text Box 41">
            <a:extLst>
              <a:ext uri="{FF2B5EF4-FFF2-40B4-BE49-F238E27FC236}">
                <a16:creationId xmlns:a16="http://schemas.microsoft.com/office/drawing/2014/main" id="{EB54B78D-604A-399B-A163-DC78670668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2650" y="1049338"/>
            <a:ext cx="7235825" cy="153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609600" indent="-609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 typeface="Times" pitchFamily="2" charset="0"/>
              <a:buNone/>
              <a:defRPr/>
            </a:pP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I.2.3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Neuroscience</a:t>
            </a:r>
            <a:endParaRPr lang="de-DE" altLang="en-US" dirty="0">
              <a:effectLst>
                <a:outerShdw blurRad="38100" dist="38100" dir="2700000" algn="tl">
                  <a:srgbClr val="FFFFFF"/>
                </a:outerShdw>
              </a:effectLst>
              <a:latin typeface="Times" pitchFamily="2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(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Mirror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neurons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, 3D mental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rotation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.) </a:t>
            </a:r>
            <a: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	</a:t>
            </a:r>
            <a:br>
              <a:rPr lang="de-DE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</a:br>
            <a:endParaRPr lang="de-DE" altLang="en-US" sz="2400" dirty="0">
              <a:latin typeface="Times-Rom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1551824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71551824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6857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57" name="Text Box 41">
            <a:extLst>
              <a:ext uri="{FF2B5EF4-FFF2-40B4-BE49-F238E27FC236}">
                <a16:creationId xmlns:a16="http://schemas.microsoft.com/office/drawing/2014/main" id="{F5073D41-A03B-6F7A-E159-6EFB138A61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2913" y="398463"/>
            <a:ext cx="7683500" cy="655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609600" indent="-609600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3pPr>
            <a:lvl4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4pPr>
            <a:lvl5pPr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th1" pitchFamily="2" charset="0"/>
                <a:ea typeface="ＭＳ Ｐゴシック" panose="020B0600070205080204" pitchFamily="34" charset="-128"/>
              </a:defRPr>
            </a:lvl9pPr>
          </a:lstStyle>
          <a:p>
            <a:pPr marL="0">
              <a:spcBef>
                <a:spcPct val="50000"/>
              </a:spcBef>
              <a:buFont typeface="Times" pitchFamily="2" charset="0"/>
              <a:buNone/>
              <a:defRPr/>
            </a:pP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Mirror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Neurons</a:t>
            </a:r>
          </a:p>
          <a:p>
            <a:pPr marL="0">
              <a:spcBef>
                <a:spcPct val="50000"/>
              </a:spcBef>
              <a:defRPr/>
            </a:pP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Maurizio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Gentilucci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and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Michael C.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Corballis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have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proposed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a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theory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of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gradual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transition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from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manual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gesture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to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speech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: </a:t>
            </a:r>
          </a:p>
          <a:p>
            <a:pPr marL="0">
              <a:spcBef>
                <a:spcPct val="50000"/>
              </a:spcBef>
              <a:defRPr/>
            </a:pP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„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It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is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supposed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that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speech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is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itself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a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gestural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system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rather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than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an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acoustic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system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, an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idea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captured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by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the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motor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theory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of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speech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perception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and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articulatory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phonology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. Studies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of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primate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premotor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cortex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and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, in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particular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,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of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the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so-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called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„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mirror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system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“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suggest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a double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hand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/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mouth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command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system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that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may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have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evolved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initially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in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the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context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of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ingestion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,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and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later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formed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a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platform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for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combined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manual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and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vocal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 </a:t>
            </a:r>
            <a:r>
              <a:rPr lang="de-DE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communication</a:t>
            </a:r>
            <a: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  <a:t>. 	</a:t>
            </a:r>
            <a:br>
              <a:rPr lang="de-DE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" charset="0"/>
              </a:rPr>
            </a:br>
            <a:endParaRPr lang="de-DE" altLang="en-US" dirty="0">
              <a:latin typeface="Times-Rom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1551824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71551824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71551824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6857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236" name="Rectangle 4">
            <a:extLst>
              <a:ext uri="{FF2B5EF4-FFF2-40B4-BE49-F238E27FC236}">
                <a16:creationId xmlns:a16="http://schemas.microsoft.com/office/drawing/2014/main" id="{C079E8BA-A7A4-312E-670F-60EA2FBA20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3500" y="534988"/>
            <a:ext cx="454660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th1" charset="2"/>
                <a:ea typeface="ＭＳ Ｐゴシック" charset="-128"/>
              </a:defRPr>
            </a:lvl9pPr>
          </a:lstStyle>
          <a:p>
            <a:pPr>
              <a:defRPr/>
            </a:pPr>
            <a:endParaRPr lang="de-DE" altLang="en-US" sz="2000">
              <a:effectLst>
                <a:outerShdw blurRad="38100" dist="38100" dir="2700000" algn="tl">
                  <a:srgbClr val="FFFFFF"/>
                </a:outerShdw>
              </a:effectLst>
              <a:latin typeface="Times" charset="0"/>
            </a:endParaRPr>
          </a:p>
          <a:p>
            <a:pPr>
              <a:defRPr/>
            </a:pPr>
            <a:endParaRPr lang="de-DE" altLang="en-US" sz="2000">
              <a:effectLst>
                <a:outerShdw blurRad="38100" dist="38100" dir="2700000" algn="tl">
                  <a:srgbClr val="FFFFFF"/>
                </a:outerShdw>
              </a:effectLst>
              <a:latin typeface="Times" charset="0"/>
            </a:endParaRPr>
          </a:p>
          <a:p>
            <a:pPr>
              <a:defRPr/>
            </a:pPr>
            <a:r>
              <a:rPr lang="en-US" altLang="en-US" sz="200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Giacomo Rizzolatti and collaborators 1992, University of Parma. These neurons were discovered in the ventral cortex von macacca monkeys: </a:t>
            </a:r>
          </a:p>
          <a:p>
            <a:pPr>
              <a:defRPr/>
            </a:pPr>
            <a:br>
              <a:rPr lang="en-US" altLang="en-US" sz="2000" i="1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</a:br>
            <a:r>
              <a:rPr lang="en-US" altLang="en-US" sz="2000" i="1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“The fundamental characteristic of these neurons was that they discharged both when the monkey performed a certain motor act (e.g., grasping an object) and when it observed another individual (monkey or human) performing that or a similar motor act.”</a:t>
            </a:r>
            <a:br>
              <a:rPr lang="en-US" altLang="en-US" sz="200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</a:br>
            <a:br>
              <a:rPr lang="en-US" altLang="en-US" sz="200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</a:br>
            <a:r>
              <a:rPr lang="en-US" altLang="en-US" sz="200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(Rizzolatti G. and M.  Fabbri-Destro: </a:t>
            </a:r>
            <a:r>
              <a:rPr lang="en-US" altLang="en-US" sz="2000" i="1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Mirror neurons: from discovery to autism</a:t>
            </a:r>
            <a:r>
              <a:rPr lang="en-US" altLang="en-US" sz="200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. Exp. Brain Res. 200: 223-237, 2010.)</a:t>
            </a:r>
            <a:r>
              <a:rPr lang="de-DE" altLang="en-US" sz="2000">
                <a:effectLst>
                  <a:outerShdw blurRad="38100" dist="38100" dir="2700000" algn="tl">
                    <a:srgbClr val="FFFFFF"/>
                  </a:outerShdw>
                </a:effectLst>
                <a:latin typeface="Times" charset="0"/>
              </a:rPr>
              <a:t> </a:t>
            </a:r>
          </a:p>
        </p:txBody>
      </p:sp>
      <p:grpSp>
        <p:nvGrpSpPr>
          <p:cNvPr id="2" name="Group 11">
            <a:extLst>
              <a:ext uri="{FF2B5EF4-FFF2-40B4-BE49-F238E27FC236}">
                <a16:creationId xmlns:a16="http://schemas.microsoft.com/office/drawing/2014/main" id="{E17C7F14-0256-772B-6BD4-904F9B389207}"/>
              </a:ext>
            </a:extLst>
          </p:cNvPr>
          <p:cNvGrpSpPr>
            <a:grpSpLocks/>
          </p:cNvGrpSpPr>
          <p:nvPr/>
        </p:nvGrpSpPr>
        <p:grpSpPr bwMode="auto">
          <a:xfrm>
            <a:off x="1546225" y="450850"/>
            <a:ext cx="5467350" cy="6013450"/>
            <a:chOff x="1545997" y="451481"/>
            <a:chExt cx="5467888" cy="6012819"/>
          </a:xfrm>
        </p:grpSpPr>
        <p:grpSp>
          <p:nvGrpSpPr>
            <p:cNvPr id="3" name="Group 11">
              <a:extLst>
                <a:ext uri="{FF2B5EF4-FFF2-40B4-BE49-F238E27FC236}">
                  <a16:creationId xmlns:a16="http://schemas.microsoft.com/office/drawing/2014/main" id="{C73E3455-F862-CDFC-254C-42D5C48EF96E}"/>
                </a:ext>
              </a:extLst>
            </p:cNvPr>
            <p:cNvGrpSpPr/>
            <p:nvPr/>
          </p:nvGrpSpPr>
          <p:grpSpPr>
            <a:xfrm>
              <a:off x="1545997" y="451481"/>
              <a:ext cx="3479640" cy="6012819"/>
              <a:chOff x="1545997" y="451481"/>
              <a:chExt cx="3479640" cy="6012819"/>
            </a:xfrm>
            <a:effectLst>
              <a:outerShdw blurRad="50800" dist="38100" dir="2700000" algn="br">
                <a:srgbClr val="000000">
                  <a:alpha val="43000"/>
                </a:srgbClr>
              </a:outerShdw>
            </a:effectLst>
          </p:grpSpPr>
          <p:pic>
            <p:nvPicPr>
              <p:cNvPr id="5" name="Picture 4" descr="monkeysee.jpg">
                <a:extLst>
                  <a:ext uri="{FF2B5EF4-FFF2-40B4-BE49-F238E27FC236}">
                    <a16:creationId xmlns:a16="http://schemas.microsoft.com/office/drawing/2014/main" id="{846E2AEE-DF50-D2DA-9C1F-05A11DA075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545997" y="451481"/>
                <a:ext cx="3479640" cy="601281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2700000">
                  <a:srgbClr val="000000">
                    <a:alpha val="0"/>
                  </a:srgbClr>
                </a:outerShdw>
              </a:effectLst>
            </p:spPr>
          </p:pic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346CF0A-8937-172E-4CC2-EC87F4E8415D}"/>
                  </a:ext>
                </a:extLst>
              </p:cNvPr>
              <p:cNvSpPr txBox="1"/>
              <p:nvPr/>
            </p:nvSpPr>
            <p:spPr>
              <a:xfrm>
                <a:off x="3066158" y="2082800"/>
                <a:ext cx="807341" cy="73858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de-DE" sz="140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"/>
                    <a:ea typeface="+mn-ea"/>
                    <a:cs typeface="Times"/>
                  </a:rPr>
                  <a:t>  monkey </a:t>
                </a:r>
                <a:br>
                  <a:rPr lang="de-DE" sz="140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"/>
                    <a:ea typeface="+mn-ea"/>
                    <a:cs typeface="Times"/>
                  </a:rPr>
                </a:br>
                <a:r>
                  <a:rPr lang="de-DE" sz="140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"/>
                    <a:ea typeface="+mn-ea"/>
                    <a:cs typeface="Times"/>
                  </a:rPr>
                  <a:t>  acts      </a:t>
                </a:r>
                <a:endParaRPr lang="en-US" sz="1400">
                  <a:latin typeface="Math1" charset="0"/>
                  <a:ea typeface="+mn-ea"/>
                </a:endParaRP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D98327B-B54C-47BB-4471-40ADCBA34DB3}"/>
                  </a:ext>
                </a:extLst>
              </p:cNvPr>
              <p:cNvSpPr txBox="1"/>
              <p:nvPr/>
            </p:nvSpPr>
            <p:spPr>
              <a:xfrm>
                <a:off x="3505200" y="4635500"/>
                <a:ext cx="1066800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de-DE" sz="140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"/>
                    <a:ea typeface="+mn-ea"/>
                    <a:cs typeface="Times"/>
                  </a:rPr>
                  <a:t>monkey </a:t>
                </a:r>
                <a:br>
                  <a:rPr lang="de-DE" sz="140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"/>
                    <a:ea typeface="+mn-ea"/>
                    <a:cs typeface="Times"/>
                  </a:rPr>
                </a:br>
                <a:r>
                  <a:rPr lang="de-DE" sz="140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"/>
                    <a:ea typeface="+mn-ea"/>
                    <a:cs typeface="Times"/>
                  </a:rPr>
                  <a:t>sees action</a:t>
                </a:r>
                <a:endParaRPr lang="en-US" sz="1400">
                  <a:latin typeface="Math1" charset="0"/>
                  <a:ea typeface="+mn-ea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732B352-8E82-28FD-4854-1665BB9320B7}"/>
                  </a:ext>
                </a:extLst>
              </p:cNvPr>
              <p:cNvSpPr txBox="1"/>
              <p:nvPr/>
            </p:nvSpPr>
            <p:spPr>
              <a:xfrm>
                <a:off x="3162300" y="1308100"/>
                <a:ext cx="901700" cy="304800"/>
              </a:xfrm>
              <a:prstGeom prst="rect">
                <a:avLst/>
              </a:prstGeom>
              <a:solidFill>
                <a:srgbClr val="E3DDDD"/>
              </a:solidFill>
            </p:spPr>
            <p:txBody>
              <a:bodyPr wrap="none">
                <a:prstTxWarp prst="textChevron">
                  <a:avLst/>
                </a:prstTxWarp>
                <a:spAutoFit/>
              </a:bodyPr>
              <a:lstStyle/>
              <a:p>
                <a:pPr>
                  <a:defRPr/>
                </a:pPr>
                <a:r>
                  <a:rPr lang="en-US" sz="1600" dirty="0">
                    <a:solidFill>
                      <a:srgbClr val="FF0000"/>
                    </a:solidFill>
                    <a:latin typeface="Apple Chancery" charset="0"/>
                    <a:ea typeface="Apple Chancery" charset="0"/>
                    <a:cs typeface="Apple Chancery" charset="0"/>
                  </a:rPr>
                  <a:t>activity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1D3FE6C-66DB-DA78-7B4A-0151877B9BA3}"/>
                  </a:ext>
                </a:extLst>
              </p:cNvPr>
              <p:cNvSpPr txBox="1"/>
              <p:nvPr/>
            </p:nvSpPr>
            <p:spPr>
              <a:xfrm>
                <a:off x="3124200" y="4406900"/>
                <a:ext cx="901700" cy="304800"/>
              </a:xfrm>
              <a:prstGeom prst="rect">
                <a:avLst/>
              </a:prstGeom>
              <a:solidFill>
                <a:srgbClr val="E3DDDD"/>
              </a:solidFill>
            </p:spPr>
            <p:txBody>
              <a:bodyPr wrap="none">
                <a:prstTxWarp prst="textChevron">
                  <a:avLst>
                    <a:gd name="adj" fmla="val 28658"/>
                  </a:avLst>
                </a:prstTxWarp>
                <a:spAutoFit/>
              </a:bodyPr>
              <a:lstStyle/>
              <a:p>
                <a:pPr>
                  <a:defRPr/>
                </a:pPr>
                <a:r>
                  <a:rPr lang="en-US" sz="1600" dirty="0">
                    <a:solidFill>
                      <a:srgbClr val="FF0000"/>
                    </a:solidFill>
                    <a:latin typeface="Apple Chancery" charset="0"/>
                    <a:ea typeface="Apple Chancery" charset="0"/>
                    <a:cs typeface="Apple Chancery" charset="0"/>
                  </a:rPr>
                  <a:t>activity</a:t>
                </a: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E96C189-7382-A8F8-2625-D45550EF31A0}"/>
                </a:ext>
              </a:extLst>
            </p:cNvPr>
            <p:cNvSpPr txBox="1"/>
            <p:nvPr/>
          </p:nvSpPr>
          <p:spPr>
            <a:xfrm>
              <a:off x="5140451" y="538785"/>
              <a:ext cx="1873434" cy="40000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20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/>
                  <a:ea typeface="+mn-ea"/>
                  <a:cs typeface="Times"/>
                </a:rPr>
                <a:t>Mirror Neurons: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2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912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912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912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912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2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912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912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912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912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1236" grpId="0" build="p"/>
    </p:bldLst>
  </p:timing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BBC0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DADC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Math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Math1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Nastassja:Programme:Publish:Microsoft Office 98:Templates:Blank Presentation</Template>
  <TotalTime>9912</TotalTime>
  <Words>806</Words>
  <Application>Microsoft Macintosh PowerPoint</Application>
  <PresentationFormat>Custom</PresentationFormat>
  <Paragraphs>52</Paragraphs>
  <Slides>14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ＭＳ Ｐゴシック</vt:lpstr>
      <vt:lpstr>Apple Chancery</vt:lpstr>
      <vt:lpstr>Math1</vt:lpstr>
      <vt:lpstr>Times</vt:lpstr>
      <vt:lpstr>Times-Roman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ifi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Stefan Göller</dc:creator>
  <cp:lastModifiedBy>Microsoft Office User</cp:lastModifiedBy>
  <cp:revision>2378</cp:revision>
  <cp:lastPrinted>2005-04-14T09:33:31Z</cp:lastPrinted>
  <dcterms:created xsi:type="dcterms:W3CDTF">2015-10-04T22:09:05Z</dcterms:created>
  <dcterms:modified xsi:type="dcterms:W3CDTF">2024-01-22T16:05:54Z</dcterms:modified>
</cp:coreProperties>
</file>